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notesMasterIdLst>
    <p:notesMasterId r:id="rId38"/>
  </p:notesMasterIdLst>
  <p:sldSz cx="14630400" cy="8229600"/>
  <p:notesSz cx="8229600" cy="14630400"/>
  <p:embeddedFontLst>
    <p:embeddedFont>
      <p:font typeface="Montserrat"/>
      <p:regular r:id="rId43"/>
    </p:embeddedFont>
    <p:embeddedFont>
      <p:font typeface="Montserrat"/>
      <p:regular r:id="rId44"/>
    </p:embeddedFont>
    <p:embeddedFont>
      <p:font typeface="Montserrat"/>
      <p:regular r:id="rId45"/>
    </p:embeddedFont>
    <p:embeddedFont>
      <p:font typeface="Montserrat"/>
      <p:regular r:id="rId4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 Id="rId43" Type="http://schemas.openxmlformats.org/officeDocument/2006/relationships/font" Target="fonts/font1.fntdata"/><Relationship Id="rId44" Type="http://schemas.openxmlformats.org/officeDocument/2006/relationships/font" Target="fonts/font2.fntdata"/><Relationship Id="rId45" Type="http://schemas.openxmlformats.org/officeDocument/2006/relationships/font" Target="fonts/font3.fntdata"/><Relationship Id="rId46" Type="http://schemas.openxmlformats.org/officeDocument/2006/relationships/font" Target="fonts/font4.fntdata"/></Relationships>
</file>

<file path=ppt/media/>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021-1.png>
</file>

<file path=ppt/media/image-1022-1.png>
</file>

<file path=ppt/media/image-1023-1.png>
</file>

<file path=ppt/media/image-1024-1.png>
</file>

<file path=ppt/media/image-1025-1.png>
</file>

<file path=ppt/media/image-1026-1.png>
</file>

<file path=ppt/media/image-1027-1.png>
</file>

<file path=ppt/media/image-1028-1.png>
</file>

<file path=ppt/media/image-1029-1.png>
</file>

<file path=ppt/media/image-1030-1.png>
</file>

<file path=ppt/media/image-1031-1.png>
</file>

<file path=ppt/media/image-1032-1.png>
</file>

<file path=ppt/media/image-1033-1.png>
</file>

<file path=ppt/media/image-1034-1.png>
</file>

<file path=ppt/media/image-1035-1.png>
</file>

<file path=ppt/media/image-1036-1.png>
</file>

<file path=ppt/media/image-1037-1.png>
</file>

<file path=ppt/media/image-11-1.png>
</file>

<file path=ppt/media/image-12-1.png>
</file>

<file path=ppt/media/image-13-1.png>
</file>

<file path=ppt/media/image-14-1.png>
</file>

<file path=ppt/media/image-15-1.png>
</file>

<file path=ppt/media/image-16-1.png>
</file>

<file path=ppt/media/image-18-1.png>
</file>

<file path=ppt/media/image-21-1.png>
</file>

<file path=ppt/media/image-22-1.png>
</file>

<file path=ppt/media/image-24-1.png>
</file>

<file path=ppt/media/image-27-1.png>
</file>

<file path=ppt/media/image-3-1.png>
</file>

<file path=ppt/media/image-30-1.png>
</file>

<file path=ppt/media/image-31-1.png>
</file>

<file path=ppt/media/image-31-2.png>
</file>

<file path=ppt/media/image-31-3.png>
</file>

<file path=ppt/media/image-33-1.png>
</file>

<file path=ppt/media/image-35-1.png>
</file>

<file path=ppt/media/image-35-2.png>
</file>

<file path=ppt/media/image-35-3.png>
</file>

<file path=ppt/media/image-35-4.png>
</file>

<file path=ppt/media/image-36-1.png>
</file>

<file path=ppt/media/image-4-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9-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0-1.png"/><Relationship Id="rId3"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1-1.png"/><Relationship Id="rId3"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2-1.png"/><Relationship Id="rId3"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3-1.png"/><Relationship Id="rId3"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4-1.png"/><Relationship Id="rId3"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5-1.png"/><Relationship Id="rId3"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6-1.png"/><Relationship Id="rId3"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7-1.png"/><Relationship Id="rId3"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8-1.png"/><Relationship Id="rId3"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9-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0-1.png"/><Relationship Id="rId3"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1-1.png"/><Relationship Id="rId3"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2-1.png"/><Relationship Id="rId3"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3-1.png"/><Relationship Id="rId3"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4-1.png"/><Relationship Id="rId3"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5-1.png"/><Relationship Id="rId3"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6-1.png"/><Relationship Id="rId3"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7-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lide 3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lide 3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lide 3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slideLayout" Target="../slideLayouts/slideLayout19.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2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25.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27-1.png"/><Relationship Id="rId2" Type="http://schemas.openxmlformats.org/officeDocument/2006/relationships/slideLayout" Target="../slideLayouts/slideLayout28.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image-30-1.png"/><Relationship Id="rId2" Type="http://schemas.openxmlformats.org/officeDocument/2006/relationships/slideLayout" Target="../slideLayouts/slideLayout3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image-31-1.png"/><Relationship Id="rId2" Type="http://schemas.openxmlformats.org/officeDocument/2006/relationships/image" Target="../media/image-31-2.png"/><Relationship Id="rId3" Type="http://schemas.openxmlformats.org/officeDocument/2006/relationships/image" Target="../media/image-31-3.png"/><Relationship Id="rId4" Type="http://schemas.openxmlformats.org/officeDocument/2006/relationships/slideLayout" Target="../slideLayouts/slideLayout32.xml"/><Relationship Id="rId5"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image-33-1.png"/><Relationship Id="rId2" Type="http://schemas.openxmlformats.org/officeDocument/2006/relationships/slideLayout" Target="../slideLayouts/slideLayout34.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image" Target="../media/image-35-2.png"/><Relationship Id="rId3" Type="http://schemas.openxmlformats.org/officeDocument/2006/relationships/image" Target="../media/image-35-3.png"/><Relationship Id="rId4" Type="http://schemas.openxmlformats.org/officeDocument/2006/relationships/image" Target="../media/image-35-4.png"/><Relationship Id="rId5" Type="http://schemas.openxmlformats.org/officeDocument/2006/relationships/slideLayout" Target="../slideLayouts/slideLayout36.xml"/><Relationship Id="rId6"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37.xml"/><Relationship Id="rId3"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665917" y="551378"/>
            <a:ext cx="5936337" cy="432435"/>
          </a:xfrm>
          <a:prstGeom prst="rect">
            <a:avLst/>
          </a:prstGeom>
          <a:noFill/>
          <a:ln/>
        </p:spPr>
        <p:txBody>
          <a:bodyPr wrap="none" lIns="0" tIns="0" rIns="0" bIns="0" rtlCol="0" anchor="t"/>
          <a:lstStyle/>
          <a:p>
            <a:pPr algn="l" indent="0" marL="0">
              <a:lnSpc>
                <a:spcPts val="3400"/>
              </a:lnSpc>
              <a:buNone/>
            </a:pPr>
            <a:r>
              <a:rPr lang="en-US" sz="2700" b="1" dirty="0">
                <a:solidFill>
                  <a:srgbClr val="000000"/>
                </a:solidFill>
                <a:latin typeface="Montserrat Bold" pitchFamily="34" charset="0"/>
                <a:ea typeface="Montserrat Bold" pitchFamily="34" charset="-122"/>
                <a:cs typeface="Montserrat Bold" pitchFamily="34" charset="-120"/>
              </a:rPr>
              <a:t>Proje Tanıtımı: Amaç ve Hedefler</a:t>
            </a:r>
            <a:endParaRPr lang="en-US" sz="2700" dirty="0"/>
          </a:p>
        </p:txBody>
      </p:sp>
      <p:sp>
        <p:nvSpPr>
          <p:cNvPr id="3" name="Text 1"/>
          <p:cNvSpPr/>
          <p:nvPr/>
        </p:nvSpPr>
        <p:spPr>
          <a:xfrm>
            <a:off x="665917" y="1174075"/>
            <a:ext cx="2594729" cy="324207"/>
          </a:xfrm>
          <a:prstGeom prst="rect">
            <a:avLst/>
          </a:prstGeom>
          <a:noFill/>
          <a:ln/>
        </p:spPr>
        <p:txBody>
          <a:bodyPr wrap="none" lIns="0" tIns="0" rIns="0" bIns="0" rtlCol="0" anchor="t"/>
          <a:lstStyle/>
          <a:p>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 </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Projenin Amacı</a:t>
            </a:r>
            <a:endParaRPr lang="en-US" sz="2000" dirty="0"/>
          </a:p>
        </p:txBody>
      </p:sp>
      <p:sp>
        <p:nvSpPr>
          <p:cNvPr id="4" name="Text 2"/>
          <p:cNvSpPr/>
          <p:nvPr/>
        </p:nvSpPr>
        <p:spPr>
          <a:xfrm>
            <a:off x="665917" y="1783675"/>
            <a:ext cx="13298567" cy="570786"/>
          </a:xfrm>
          <a:prstGeom prst="rect">
            <a:avLst/>
          </a:prstGeom>
          <a:noFill/>
          <a:ln/>
        </p:spPr>
        <p:txBody>
          <a:bodyPr wrap="squar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Bu projenin temel amacı,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Açıklanabilir Yapay Zeka (XAI)</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ve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siber güvenlik</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alanlarında yapılan akademik yayınları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bibliyometrik analiz</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yöntemiyle inceleyerek, bu iki disiplinin kesişimindeki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bilimsel gelişimi kapsamlı bir şekilde ortaya koymaktır</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a:t>
            </a:r>
            <a:endParaRPr lang="en-US" sz="1450" dirty="0"/>
          </a:p>
        </p:txBody>
      </p:sp>
      <p:sp>
        <p:nvSpPr>
          <p:cNvPr id="5" name="Text 3"/>
          <p:cNvSpPr/>
          <p:nvPr/>
        </p:nvSpPr>
        <p:spPr>
          <a:xfrm>
            <a:off x="665917" y="2639854"/>
            <a:ext cx="2594729" cy="324207"/>
          </a:xfrm>
          <a:prstGeom prst="rect">
            <a:avLst/>
          </a:prstGeom>
          <a:noFill/>
          <a:ln/>
        </p:spPr>
        <p:txBody>
          <a:bodyPr wrap="none" lIns="0" tIns="0" rIns="0" bIns="0" rtlCol="0" anchor="t"/>
          <a:lstStyle/>
          <a:p>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 </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Neden Önemli?</a:t>
            </a:r>
            <a:endParaRPr lang="en-US" sz="2000" dirty="0"/>
          </a:p>
        </p:txBody>
      </p:sp>
      <p:sp>
        <p:nvSpPr>
          <p:cNvPr id="6" name="Text 4"/>
          <p:cNvSpPr/>
          <p:nvPr/>
        </p:nvSpPr>
        <p:spPr>
          <a:xfrm>
            <a:off x="665917" y="3249454"/>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Dijitalleşmenin artmasıyla siber tehditler karmaşıklaşmıştır.</a:t>
            </a:r>
            <a:endParaRPr lang="en-US" sz="1450" dirty="0"/>
          </a:p>
        </p:txBody>
      </p:sp>
      <p:sp>
        <p:nvSpPr>
          <p:cNvPr id="7" name="Text 5"/>
          <p:cNvSpPr/>
          <p:nvPr/>
        </p:nvSpPr>
        <p:spPr>
          <a:xfrm>
            <a:off x="665917" y="3601403"/>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Geleneksel yapay zekâ sistemlerinin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"kara kutu"</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yapısı, güven sorunlarına yol açmaktadır.</a:t>
            </a:r>
            <a:endParaRPr lang="en-US" sz="1450" dirty="0"/>
          </a:p>
        </p:txBody>
      </p:sp>
      <p:sp>
        <p:nvSpPr>
          <p:cNvPr id="8" name="Text 6"/>
          <p:cNvSpPr/>
          <p:nvPr/>
        </p:nvSpPr>
        <p:spPr>
          <a:xfrm>
            <a:off x="665917" y="3953351"/>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b="1" dirty="0">
                <a:solidFill>
                  <a:srgbClr val="3D3838"/>
                </a:solidFill>
                <a:latin typeface="Source Sans Pro" pitchFamily="34" charset="0"/>
                <a:ea typeface="Source Sans Pro" pitchFamily="34" charset="-122"/>
                <a:cs typeface="Source Sans Pro" pitchFamily="34" charset="-120"/>
              </a:rPr>
              <a:t>XAI</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yapay zekâ kararlarını açıklanabilir hale getirerek, siber güvenlik uygulamalarında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şeffaflık ve güven</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sağlamaktadır.</a:t>
            </a:r>
            <a:endParaRPr lang="en-US" sz="1450" dirty="0"/>
          </a:p>
        </p:txBody>
      </p:sp>
      <p:sp>
        <p:nvSpPr>
          <p:cNvPr id="9" name="Text 7"/>
          <p:cNvSpPr/>
          <p:nvPr/>
        </p:nvSpPr>
        <p:spPr>
          <a:xfrm>
            <a:off x="665917" y="4305300"/>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Bu alanın hızla gelişen doğası,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akademik ilginin artmasına</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neden olmuştur.</a:t>
            </a:r>
            <a:endParaRPr lang="en-US" sz="1450" dirty="0"/>
          </a:p>
        </p:txBody>
      </p:sp>
      <p:sp>
        <p:nvSpPr>
          <p:cNvPr id="10" name="Text 8"/>
          <p:cNvSpPr/>
          <p:nvPr/>
        </p:nvSpPr>
        <p:spPr>
          <a:xfrm>
            <a:off x="665917" y="4876086"/>
            <a:ext cx="2594729" cy="324207"/>
          </a:xfrm>
          <a:prstGeom prst="rect">
            <a:avLst/>
          </a:prstGeom>
          <a:noFill/>
          <a:ln/>
        </p:spPr>
        <p:txBody>
          <a:bodyPr wrap="none" lIns="0" tIns="0" rIns="0" bIns="0" rtlCol="0" anchor="t"/>
          <a:lstStyle/>
          <a:p>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 </a:t>
            </a:r>
            <a:pPr algn="l" indent="0" marL="0">
              <a:lnSpc>
                <a:spcPts val="2550"/>
              </a:lnSpc>
              <a:buNone/>
            </a:pPr>
            <a:r>
              <a:rPr lang="en-US" sz="2000" b="1" dirty="0">
                <a:solidFill>
                  <a:srgbClr val="000000"/>
                </a:solidFill>
                <a:latin typeface="Montserrat Bold" pitchFamily="34" charset="0"/>
                <a:ea typeface="Montserrat Bold" pitchFamily="34" charset="-122"/>
                <a:cs typeface="Montserrat Bold" pitchFamily="34" charset="-120"/>
              </a:rPr>
              <a:t>Hedefler</a:t>
            </a:r>
            <a:endParaRPr lang="en-US" sz="2000" dirty="0"/>
          </a:p>
        </p:txBody>
      </p:sp>
      <p:sp>
        <p:nvSpPr>
          <p:cNvPr id="11" name="Text 9"/>
          <p:cNvSpPr/>
          <p:nvPr/>
        </p:nvSpPr>
        <p:spPr>
          <a:xfrm>
            <a:off x="665917" y="5485686"/>
            <a:ext cx="13298567" cy="285393"/>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Projede aşağıdaki hedefler doğrultusunda kapsamlı analizler yapılacaktır:</a:t>
            </a:r>
            <a:endParaRPr lang="en-US" sz="1450" dirty="0"/>
          </a:p>
        </p:txBody>
      </p:sp>
      <p:sp>
        <p:nvSpPr>
          <p:cNvPr id="12" name="Text 10"/>
          <p:cNvSpPr/>
          <p:nvPr/>
        </p:nvSpPr>
        <p:spPr>
          <a:xfrm>
            <a:off x="665917" y="5985034"/>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000000"/>
                </a:solidFill>
                <a:latin typeface="Source Sans Pro" pitchFamily="34" charset="0"/>
                <a:ea typeface="Source Sans Pro" pitchFamily="34" charset="-122"/>
                <a:cs typeface="Source Sans Pro" pitchFamily="34" charset="-120"/>
              </a:rPr>
              <a:t>📅</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Yıllara göre yayın eğilimleri</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incelenecek, alanın zaman içindeki gelişimi ortaya konacaktır.</a:t>
            </a:r>
            <a:endParaRPr lang="en-US" sz="1450" dirty="0"/>
          </a:p>
        </p:txBody>
      </p:sp>
      <p:sp>
        <p:nvSpPr>
          <p:cNvPr id="13" name="Text 11"/>
          <p:cNvSpPr/>
          <p:nvPr/>
        </p:nvSpPr>
        <p:spPr>
          <a:xfrm>
            <a:off x="665917" y="6336983"/>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000000"/>
                </a:solidFill>
                <a:latin typeface="Source Sans Pro" pitchFamily="34" charset="0"/>
                <a:ea typeface="Source Sans Pro" pitchFamily="34" charset="-122"/>
                <a:cs typeface="Source Sans Pro" pitchFamily="34" charset="-120"/>
              </a:rPr>
              <a:t>👩‍🔬</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En üretken yazarlar, kurumlar ve ülkeler</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belirlenecek, bilimsel katkılar analiz edilecektir.</a:t>
            </a:r>
            <a:endParaRPr lang="en-US" sz="1450" dirty="0"/>
          </a:p>
        </p:txBody>
      </p:sp>
      <p:sp>
        <p:nvSpPr>
          <p:cNvPr id="14" name="Text 12"/>
          <p:cNvSpPr/>
          <p:nvPr/>
        </p:nvSpPr>
        <p:spPr>
          <a:xfrm>
            <a:off x="665917" y="6688931"/>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000000"/>
                </a:solidFill>
                <a:latin typeface="Source Sans Pro" pitchFamily="34" charset="0"/>
                <a:ea typeface="Source Sans Pro" pitchFamily="34" charset="-122"/>
                <a:cs typeface="Source Sans Pro" pitchFamily="34" charset="-120"/>
              </a:rPr>
              <a:t>🔑</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Anahtar kelime kümeleri</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yardımıyla literatürdeki tematik odaklar tespit edilecektir.</a:t>
            </a:r>
            <a:endParaRPr lang="en-US" sz="1450" dirty="0"/>
          </a:p>
        </p:txBody>
      </p:sp>
      <p:sp>
        <p:nvSpPr>
          <p:cNvPr id="15" name="Text 13"/>
          <p:cNvSpPr/>
          <p:nvPr/>
        </p:nvSpPr>
        <p:spPr>
          <a:xfrm>
            <a:off x="665917" y="7040880"/>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000000"/>
                </a:solidFill>
                <a:latin typeface="Source Sans Pro" pitchFamily="34" charset="0"/>
                <a:ea typeface="Source Sans Pro" pitchFamily="34" charset="-122"/>
                <a:cs typeface="Source Sans Pro" pitchFamily="34" charset="-120"/>
              </a:rPr>
              <a:t>🌍</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Bilimsel iş birliği ağları</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haritalandırılacaktır (ülkeler, kurumlar ve yazarlar arası).</a:t>
            </a:r>
            <a:endParaRPr lang="en-US" sz="1450" dirty="0"/>
          </a:p>
        </p:txBody>
      </p:sp>
      <p:sp>
        <p:nvSpPr>
          <p:cNvPr id="16" name="Text 14"/>
          <p:cNvSpPr/>
          <p:nvPr/>
        </p:nvSpPr>
        <p:spPr>
          <a:xfrm>
            <a:off x="665917" y="7392829"/>
            <a:ext cx="13298567" cy="285393"/>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000000"/>
                </a:solidFill>
                <a:latin typeface="Source Sans Pro" pitchFamily="34" charset="0"/>
                <a:ea typeface="Source Sans Pro" pitchFamily="34" charset="-122"/>
                <a:cs typeface="Source Sans Pro" pitchFamily="34" charset="-120"/>
              </a:rPr>
              <a:t>📊</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t>
            </a:r>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Atıf ilişkileri</a:t>
            </a:r>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 analiz edilerek, hangi çalışmaların literatürde en çok etki yarattığı belirlenmiştir.</a:t>
            </a: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28663" y="759738"/>
            <a:ext cx="13173075"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Kurumlar Arası Ortak Yazarlık Analizine Göre En Fazla Atıf Alan İlk 10 Kurum</a:t>
            </a:r>
            <a:endParaRPr lang="en-US" sz="1600" dirty="0"/>
          </a:p>
        </p:txBody>
      </p:sp>
      <p:sp>
        <p:nvSpPr>
          <p:cNvPr id="3" name="Shape 1"/>
          <p:cNvSpPr/>
          <p:nvPr/>
        </p:nvSpPr>
        <p:spPr>
          <a:xfrm>
            <a:off x="728663" y="1306235"/>
            <a:ext cx="13173075" cy="6365915"/>
          </a:xfrm>
          <a:prstGeom prst="roundRect">
            <a:avLst>
              <a:gd name="adj" fmla="val 491"/>
            </a:avLst>
          </a:prstGeom>
          <a:noFill/>
          <a:ln w="7620">
            <a:solidFill>
              <a:srgbClr val="000000">
                <a:alpha val="8000"/>
              </a:srgbClr>
            </a:solidFill>
            <a:prstDash val="solid"/>
          </a:ln>
        </p:spPr>
      </p:sp>
      <p:sp>
        <p:nvSpPr>
          <p:cNvPr id="4" name="Shape 2"/>
          <p:cNvSpPr/>
          <p:nvPr/>
        </p:nvSpPr>
        <p:spPr>
          <a:xfrm>
            <a:off x="736283" y="1313855"/>
            <a:ext cx="13156406" cy="577334"/>
          </a:xfrm>
          <a:prstGeom prst="rect">
            <a:avLst/>
          </a:prstGeom>
          <a:solidFill>
            <a:srgbClr val="FFFFFF">
              <a:alpha val="4000"/>
            </a:srgbClr>
          </a:solidFill>
          <a:ln/>
        </p:spPr>
      </p:sp>
      <p:sp>
        <p:nvSpPr>
          <p:cNvPr id="5" name="Text 3"/>
          <p:cNvSpPr/>
          <p:nvPr/>
        </p:nvSpPr>
        <p:spPr>
          <a:xfrm>
            <a:off x="945952"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Kurum</a:t>
            </a:r>
            <a:endParaRPr lang="en-US" sz="1600" dirty="0"/>
          </a:p>
        </p:txBody>
      </p:sp>
      <p:sp>
        <p:nvSpPr>
          <p:cNvPr id="6" name="Text 4"/>
          <p:cNvSpPr/>
          <p:nvPr/>
        </p:nvSpPr>
        <p:spPr>
          <a:xfrm>
            <a:off x="5334714" y="1446371"/>
            <a:ext cx="396109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Yayın Sayısı</a:t>
            </a:r>
            <a:endParaRPr lang="en-US" sz="1600" dirty="0"/>
          </a:p>
        </p:txBody>
      </p:sp>
      <p:sp>
        <p:nvSpPr>
          <p:cNvPr id="7" name="Text 5"/>
          <p:cNvSpPr/>
          <p:nvPr/>
        </p:nvSpPr>
        <p:spPr>
          <a:xfrm>
            <a:off x="9719667"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Atıf Sayısı</a:t>
            </a:r>
            <a:endParaRPr lang="en-US" sz="1600" dirty="0"/>
          </a:p>
        </p:txBody>
      </p:sp>
      <p:sp>
        <p:nvSpPr>
          <p:cNvPr id="8" name="Shape 6"/>
          <p:cNvSpPr/>
          <p:nvPr/>
        </p:nvSpPr>
        <p:spPr>
          <a:xfrm>
            <a:off x="736283" y="1891189"/>
            <a:ext cx="13156406" cy="577334"/>
          </a:xfrm>
          <a:prstGeom prst="rect">
            <a:avLst/>
          </a:prstGeom>
          <a:solidFill>
            <a:srgbClr val="000000">
              <a:alpha val="4000"/>
            </a:srgbClr>
          </a:solidFill>
          <a:ln/>
        </p:spPr>
      </p:sp>
      <p:sp>
        <p:nvSpPr>
          <p:cNvPr id="9" name="Text 7"/>
          <p:cNvSpPr/>
          <p:nvPr/>
        </p:nvSpPr>
        <p:spPr>
          <a:xfrm>
            <a:off x="945952"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Medical University of Graz</a:t>
            </a:r>
            <a:endParaRPr lang="en-US" sz="1600" dirty="0"/>
          </a:p>
        </p:txBody>
      </p:sp>
      <p:sp>
        <p:nvSpPr>
          <p:cNvPr id="10" name="Text 8"/>
          <p:cNvSpPr/>
          <p:nvPr/>
        </p:nvSpPr>
        <p:spPr>
          <a:xfrm>
            <a:off x="5334714" y="2023705"/>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4</a:t>
            </a:r>
            <a:endParaRPr lang="en-US" sz="1600" dirty="0"/>
          </a:p>
        </p:txBody>
      </p:sp>
      <p:sp>
        <p:nvSpPr>
          <p:cNvPr id="11" name="Text 9"/>
          <p:cNvSpPr/>
          <p:nvPr/>
        </p:nvSpPr>
        <p:spPr>
          <a:xfrm>
            <a:off x="9719667"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542</a:t>
            </a:r>
            <a:endParaRPr lang="en-US" sz="1600" dirty="0"/>
          </a:p>
        </p:txBody>
      </p:sp>
      <p:sp>
        <p:nvSpPr>
          <p:cNvPr id="12" name="Shape 10"/>
          <p:cNvSpPr/>
          <p:nvPr/>
        </p:nvSpPr>
        <p:spPr>
          <a:xfrm>
            <a:off x="736283" y="2468523"/>
            <a:ext cx="13156406" cy="577334"/>
          </a:xfrm>
          <a:prstGeom prst="rect">
            <a:avLst/>
          </a:prstGeom>
          <a:solidFill>
            <a:srgbClr val="FFFFFF">
              <a:alpha val="4000"/>
            </a:srgbClr>
          </a:solidFill>
          <a:ln/>
        </p:spPr>
      </p:sp>
      <p:sp>
        <p:nvSpPr>
          <p:cNvPr id="13" name="Text 11"/>
          <p:cNvSpPr/>
          <p:nvPr/>
        </p:nvSpPr>
        <p:spPr>
          <a:xfrm>
            <a:off x="945952"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King Saud University</a:t>
            </a:r>
            <a:endParaRPr lang="en-US" sz="1600" dirty="0"/>
          </a:p>
        </p:txBody>
      </p:sp>
      <p:sp>
        <p:nvSpPr>
          <p:cNvPr id="14" name="Text 12"/>
          <p:cNvSpPr/>
          <p:nvPr/>
        </p:nvSpPr>
        <p:spPr>
          <a:xfrm>
            <a:off x="5334714" y="2601039"/>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a:t>
            </a:r>
            <a:endParaRPr lang="en-US" sz="1600" dirty="0"/>
          </a:p>
        </p:txBody>
      </p:sp>
      <p:sp>
        <p:nvSpPr>
          <p:cNvPr id="15" name="Text 13"/>
          <p:cNvSpPr/>
          <p:nvPr/>
        </p:nvSpPr>
        <p:spPr>
          <a:xfrm>
            <a:off x="9719667"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372</a:t>
            </a:r>
            <a:endParaRPr lang="en-US" sz="1600" dirty="0"/>
          </a:p>
        </p:txBody>
      </p:sp>
      <p:sp>
        <p:nvSpPr>
          <p:cNvPr id="16" name="Shape 14"/>
          <p:cNvSpPr/>
          <p:nvPr/>
        </p:nvSpPr>
        <p:spPr>
          <a:xfrm>
            <a:off x="736283" y="3045857"/>
            <a:ext cx="13156406" cy="577334"/>
          </a:xfrm>
          <a:prstGeom prst="rect">
            <a:avLst/>
          </a:prstGeom>
          <a:solidFill>
            <a:srgbClr val="000000">
              <a:alpha val="4000"/>
            </a:srgbClr>
          </a:solidFill>
          <a:ln/>
        </p:spPr>
      </p:sp>
      <p:sp>
        <p:nvSpPr>
          <p:cNvPr id="17" name="Text 15"/>
          <p:cNvSpPr/>
          <p:nvPr/>
        </p:nvSpPr>
        <p:spPr>
          <a:xfrm>
            <a:off x="945952"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Sejong University</a:t>
            </a:r>
            <a:endParaRPr lang="en-US" sz="1600" dirty="0"/>
          </a:p>
        </p:txBody>
      </p:sp>
      <p:sp>
        <p:nvSpPr>
          <p:cNvPr id="18" name="Text 16"/>
          <p:cNvSpPr/>
          <p:nvPr/>
        </p:nvSpPr>
        <p:spPr>
          <a:xfrm>
            <a:off x="5334714" y="3178373"/>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19" name="Text 17"/>
          <p:cNvSpPr/>
          <p:nvPr/>
        </p:nvSpPr>
        <p:spPr>
          <a:xfrm>
            <a:off x="9719667"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348</a:t>
            </a:r>
            <a:endParaRPr lang="en-US" sz="1600" dirty="0"/>
          </a:p>
        </p:txBody>
      </p:sp>
      <p:sp>
        <p:nvSpPr>
          <p:cNvPr id="20" name="Shape 18"/>
          <p:cNvSpPr/>
          <p:nvPr/>
        </p:nvSpPr>
        <p:spPr>
          <a:xfrm>
            <a:off x="736283" y="3623191"/>
            <a:ext cx="13156406" cy="577334"/>
          </a:xfrm>
          <a:prstGeom prst="rect">
            <a:avLst/>
          </a:prstGeom>
          <a:solidFill>
            <a:srgbClr val="FFFFFF">
              <a:alpha val="4000"/>
            </a:srgbClr>
          </a:solidFill>
          <a:ln/>
        </p:spPr>
      </p:sp>
      <p:sp>
        <p:nvSpPr>
          <p:cNvPr id="21" name="Text 19"/>
          <p:cNvSpPr/>
          <p:nvPr/>
        </p:nvSpPr>
        <p:spPr>
          <a:xfrm>
            <a:off x="945952"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FPT University</a:t>
            </a:r>
            <a:endParaRPr lang="en-US" sz="1600" dirty="0"/>
          </a:p>
        </p:txBody>
      </p:sp>
      <p:sp>
        <p:nvSpPr>
          <p:cNvPr id="22" name="Text 20"/>
          <p:cNvSpPr/>
          <p:nvPr/>
        </p:nvSpPr>
        <p:spPr>
          <a:xfrm>
            <a:off x="5334714" y="375570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23" name="Text 21"/>
          <p:cNvSpPr/>
          <p:nvPr/>
        </p:nvSpPr>
        <p:spPr>
          <a:xfrm>
            <a:off x="9719667"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345</a:t>
            </a:r>
            <a:endParaRPr lang="en-US" sz="1600" dirty="0"/>
          </a:p>
        </p:txBody>
      </p:sp>
      <p:sp>
        <p:nvSpPr>
          <p:cNvPr id="24" name="Shape 22"/>
          <p:cNvSpPr/>
          <p:nvPr/>
        </p:nvSpPr>
        <p:spPr>
          <a:xfrm>
            <a:off x="736283" y="4200525"/>
            <a:ext cx="13156406" cy="577334"/>
          </a:xfrm>
          <a:prstGeom prst="rect">
            <a:avLst/>
          </a:prstGeom>
          <a:solidFill>
            <a:srgbClr val="000000">
              <a:alpha val="4000"/>
            </a:srgbClr>
          </a:solidFill>
          <a:ln/>
        </p:spPr>
      </p:sp>
      <p:sp>
        <p:nvSpPr>
          <p:cNvPr id="25" name="Text 23"/>
          <p:cNvSpPr/>
          <p:nvPr/>
        </p:nvSpPr>
        <p:spPr>
          <a:xfrm>
            <a:off x="945952"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Chinese Academy of Sciences</a:t>
            </a:r>
            <a:endParaRPr lang="en-US" sz="1600" dirty="0"/>
          </a:p>
        </p:txBody>
      </p:sp>
      <p:sp>
        <p:nvSpPr>
          <p:cNvPr id="26" name="Text 24"/>
          <p:cNvSpPr/>
          <p:nvPr/>
        </p:nvSpPr>
        <p:spPr>
          <a:xfrm>
            <a:off x="5334714" y="433304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27" name="Text 25"/>
          <p:cNvSpPr/>
          <p:nvPr/>
        </p:nvSpPr>
        <p:spPr>
          <a:xfrm>
            <a:off x="9719667"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277</a:t>
            </a:r>
            <a:endParaRPr lang="en-US" sz="1600" dirty="0"/>
          </a:p>
        </p:txBody>
      </p:sp>
      <p:sp>
        <p:nvSpPr>
          <p:cNvPr id="28" name="Shape 26"/>
          <p:cNvSpPr/>
          <p:nvPr/>
        </p:nvSpPr>
        <p:spPr>
          <a:xfrm>
            <a:off x="736283" y="4777859"/>
            <a:ext cx="13156406" cy="577334"/>
          </a:xfrm>
          <a:prstGeom prst="rect">
            <a:avLst/>
          </a:prstGeom>
          <a:solidFill>
            <a:srgbClr val="FFFFFF">
              <a:alpha val="4000"/>
            </a:srgbClr>
          </a:solidFill>
          <a:ln/>
        </p:spPr>
      </p:sp>
      <p:sp>
        <p:nvSpPr>
          <p:cNvPr id="29" name="Text 27"/>
          <p:cNvSpPr/>
          <p:nvPr/>
        </p:nvSpPr>
        <p:spPr>
          <a:xfrm>
            <a:off x="945952"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Khalifa University</a:t>
            </a:r>
            <a:endParaRPr lang="en-US" sz="1600" dirty="0"/>
          </a:p>
        </p:txBody>
      </p:sp>
      <p:sp>
        <p:nvSpPr>
          <p:cNvPr id="30" name="Text 28"/>
          <p:cNvSpPr/>
          <p:nvPr/>
        </p:nvSpPr>
        <p:spPr>
          <a:xfrm>
            <a:off x="5334714" y="4910376"/>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31" name="Text 29"/>
          <p:cNvSpPr/>
          <p:nvPr/>
        </p:nvSpPr>
        <p:spPr>
          <a:xfrm>
            <a:off x="9719667"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211</a:t>
            </a:r>
            <a:endParaRPr lang="en-US" sz="1600" dirty="0"/>
          </a:p>
        </p:txBody>
      </p:sp>
      <p:sp>
        <p:nvSpPr>
          <p:cNvPr id="32" name="Shape 30"/>
          <p:cNvSpPr/>
          <p:nvPr/>
        </p:nvSpPr>
        <p:spPr>
          <a:xfrm>
            <a:off x="736283" y="5355193"/>
            <a:ext cx="13156406" cy="577334"/>
          </a:xfrm>
          <a:prstGeom prst="rect">
            <a:avLst/>
          </a:prstGeom>
          <a:solidFill>
            <a:srgbClr val="000000">
              <a:alpha val="4000"/>
            </a:srgbClr>
          </a:solidFill>
          <a:ln/>
        </p:spPr>
      </p:sp>
      <p:sp>
        <p:nvSpPr>
          <p:cNvPr id="33" name="Text 31"/>
          <p:cNvSpPr/>
          <p:nvPr/>
        </p:nvSpPr>
        <p:spPr>
          <a:xfrm>
            <a:off x="945952"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Johns Hopkins University</a:t>
            </a:r>
            <a:endParaRPr lang="en-US" sz="1600" dirty="0"/>
          </a:p>
        </p:txBody>
      </p:sp>
      <p:sp>
        <p:nvSpPr>
          <p:cNvPr id="34" name="Text 32"/>
          <p:cNvSpPr/>
          <p:nvPr/>
        </p:nvSpPr>
        <p:spPr>
          <a:xfrm>
            <a:off x="5334714" y="5487710"/>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a:t>
            </a:r>
            <a:endParaRPr lang="en-US" sz="1600" dirty="0"/>
          </a:p>
        </p:txBody>
      </p:sp>
      <p:sp>
        <p:nvSpPr>
          <p:cNvPr id="35" name="Text 33"/>
          <p:cNvSpPr/>
          <p:nvPr/>
        </p:nvSpPr>
        <p:spPr>
          <a:xfrm>
            <a:off x="9719667"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207</a:t>
            </a:r>
            <a:endParaRPr lang="en-US" sz="1600" dirty="0"/>
          </a:p>
        </p:txBody>
      </p:sp>
      <p:sp>
        <p:nvSpPr>
          <p:cNvPr id="36" name="Shape 34"/>
          <p:cNvSpPr/>
          <p:nvPr/>
        </p:nvSpPr>
        <p:spPr>
          <a:xfrm>
            <a:off x="736283" y="5932527"/>
            <a:ext cx="13156406" cy="577334"/>
          </a:xfrm>
          <a:prstGeom prst="rect">
            <a:avLst/>
          </a:prstGeom>
          <a:solidFill>
            <a:srgbClr val="FFFFFF">
              <a:alpha val="4000"/>
            </a:srgbClr>
          </a:solidFill>
          <a:ln/>
        </p:spPr>
      </p:sp>
      <p:sp>
        <p:nvSpPr>
          <p:cNvPr id="37" name="Text 35"/>
          <p:cNvSpPr/>
          <p:nvPr/>
        </p:nvSpPr>
        <p:spPr>
          <a:xfrm>
            <a:off x="945952"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Lebanese American University</a:t>
            </a:r>
            <a:endParaRPr lang="en-US" sz="1600" dirty="0"/>
          </a:p>
        </p:txBody>
      </p:sp>
      <p:sp>
        <p:nvSpPr>
          <p:cNvPr id="38" name="Text 36"/>
          <p:cNvSpPr/>
          <p:nvPr/>
        </p:nvSpPr>
        <p:spPr>
          <a:xfrm>
            <a:off x="5334714" y="6065044"/>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39" name="Text 37"/>
          <p:cNvSpPr/>
          <p:nvPr/>
        </p:nvSpPr>
        <p:spPr>
          <a:xfrm>
            <a:off x="9719667"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204</a:t>
            </a:r>
            <a:endParaRPr lang="en-US" sz="1600" dirty="0"/>
          </a:p>
        </p:txBody>
      </p:sp>
      <p:sp>
        <p:nvSpPr>
          <p:cNvPr id="40" name="Shape 38"/>
          <p:cNvSpPr/>
          <p:nvPr/>
        </p:nvSpPr>
        <p:spPr>
          <a:xfrm>
            <a:off x="736283" y="6509861"/>
            <a:ext cx="13156406" cy="577334"/>
          </a:xfrm>
          <a:prstGeom prst="rect">
            <a:avLst/>
          </a:prstGeom>
          <a:solidFill>
            <a:srgbClr val="000000">
              <a:alpha val="4000"/>
            </a:srgbClr>
          </a:solidFill>
          <a:ln/>
        </p:spPr>
      </p:sp>
      <p:sp>
        <p:nvSpPr>
          <p:cNvPr id="41" name="Text 39"/>
          <p:cNvSpPr/>
          <p:nvPr/>
        </p:nvSpPr>
        <p:spPr>
          <a:xfrm>
            <a:off x="945952"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Imperial College London</a:t>
            </a:r>
            <a:endParaRPr lang="en-US" sz="1600" dirty="0"/>
          </a:p>
        </p:txBody>
      </p:sp>
      <p:sp>
        <p:nvSpPr>
          <p:cNvPr id="42" name="Text 40"/>
          <p:cNvSpPr/>
          <p:nvPr/>
        </p:nvSpPr>
        <p:spPr>
          <a:xfrm>
            <a:off x="5334714" y="664237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a:t>
            </a:r>
            <a:endParaRPr lang="en-US" sz="1600" dirty="0"/>
          </a:p>
        </p:txBody>
      </p:sp>
      <p:sp>
        <p:nvSpPr>
          <p:cNvPr id="43" name="Text 41"/>
          <p:cNvSpPr/>
          <p:nvPr/>
        </p:nvSpPr>
        <p:spPr>
          <a:xfrm>
            <a:off x="9719667"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203</a:t>
            </a:r>
            <a:endParaRPr lang="en-US" sz="1600" dirty="0"/>
          </a:p>
        </p:txBody>
      </p:sp>
      <p:sp>
        <p:nvSpPr>
          <p:cNvPr id="44" name="Shape 42"/>
          <p:cNvSpPr/>
          <p:nvPr/>
        </p:nvSpPr>
        <p:spPr>
          <a:xfrm>
            <a:off x="736283" y="7087195"/>
            <a:ext cx="13156406" cy="577334"/>
          </a:xfrm>
          <a:prstGeom prst="rect">
            <a:avLst/>
          </a:prstGeom>
          <a:solidFill>
            <a:srgbClr val="FFFFFF">
              <a:alpha val="4000"/>
            </a:srgbClr>
          </a:solidFill>
          <a:ln/>
        </p:spPr>
      </p:sp>
      <p:sp>
        <p:nvSpPr>
          <p:cNvPr id="45" name="Text 43"/>
          <p:cNvSpPr/>
          <p:nvPr/>
        </p:nvSpPr>
        <p:spPr>
          <a:xfrm>
            <a:off x="945952"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Pennsylvania State University</a:t>
            </a:r>
            <a:endParaRPr lang="en-US" sz="1600" dirty="0"/>
          </a:p>
        </p:txBody>
      </p:sp>
      <p:sp>
        <p:nvSpPr>
          <p:cNvPr id="46" name="Text 44"/>
          <p:cNvSpPr/>
          <p:nvPr/>
        </p:nvSpPr>
        <p:spPr>
          <a:xfrm>
            <a:off x="5334714" y="721971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47" name="Text 45"/>
          <p:cNvSpPr/>
          <p:nvPr/>
        </p:nvSpPr>
        <p:spPr>
          <a:xfrm>
            <a:off x="9719667"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199</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8200" y="874157"/>
            <a:ext cx="12954000" cy="359331"/>
          </a:xfrm>
          <a:prstGeom prst="rect">
            <a:avLst/>
          </a:prstGeom>
          <a:noFill/>
          <a:ln/>
        </p:spPr>
        <p:txBody>
          <a:bodyPr wrap="none" lIns="0" tIns="0" rIns="0" bIns="0" rtlCol="0" anchor="t"/>
          <a:lstStyle/>
          <a:p>
            <a:pPr algn="l" indent="0" marL="0">
              <a:lnSpc>
                <a:spcPts val="2800"/>
              </a:lnSpc>
              <a:buNone/>
            </a:pPr>
            <a:r>
              <a:rPr lang="en-US" sz="1850" dirty="0">
                <a:solidFill>
                  <a:srgbClr val="3D3838"/>
                </a:solidFill>
                <a:latin typeface="Source Sans Pro" pitchFamily="34" charset="0"/>
                <a:ea typeface="Source Sans Pro" pitchFamily="34" charset="-122"/>
                <a:cs typeface="Source Sans Pro" pitchFamily="34" charset="-120"/>
              </a:rPr>
              <a:t>Kurumlar Arası İş Birliğini Gösteren Ortak Yazar Ağları</a:t>
            </a:r>
            <a:endParaRPr lang="en-US" sz="1850" dirty="0"/>
          </a:p>
        </p:txBody>
      </p:sp>
      <p:pic>
        <p:nvPicPr>
          <p:cNvPr id="3" name="Image 0" descr="preencoded.png">    </p:cNvPr>
          <p:cNvPicPr>
            <a:picLocks noChangeAspect="1"/>
          </p:cNvPicPr>
          <p:nvPr/>
        </p:nvPicPr>
        <p:blipFill>
          <a:blip r:embed="rId1"/>
          <a:stretch>
            <a:fillRect/>
          </a:stretch>
        </p:blipFill>
        <p:spPr>
          <a:xfrm>
            <a:off x="2321957" y="1502926"/>
            <a:ext cx="9986367" cy="607159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998940"/>
          </a:xfrm>
          <a:prstGeom prst="rect">
            <a:avLst/>
          </a:prstGeom>
        </p:spPr>
      </p:pic>
      <p:sp>
        <p:nvSpPr>
          <p:cNvPr id="3" name="Text 0"/>
          <p:cNvSpPr/>
          <p:nvPr/>
        </p:nvSpPr>
        <p:spPr>
          <a:xfrm>
            <a:off x="559713" y="2439829"/>
            <a:ext cx="5238631" cy="363379"/>
          </a:xfrm>
          <a:prstGeom prst="rect">
            <a:avLst/>
          </a:prstGeom>
          <a:noFill/>
          <a:ln/>
        </p:spPr>
        <p:txBody>
          <a:bodyPr wrap="none" lIns="0" tIns="0" rIns="0" bIns="0" rtlCol="0" anchor="t"/>
          <a:lstStyle/>
          <a:p>
            <a:pPr algn="l" indent="0" marL="0">
              <a:lnSpc>
                <a:spcPts val="2850"/>
              </a:lnSpc>
              <a:buNone/>
            </a:pPr>
            <a:r>
              <a:rPr lang="en-US" sz="2250" b="1" dirty="0">
                <a:solidFill>
                  <a:srgbClr val="000000"/>
                </a:solidFill>
                <a:latin typeface="Montserrat Bold" pitchFamily="34" charset="0"/>
                <a:ea typeface="Montserrat Bold" pitchFamily="34" charset="-122"/>
                <a:cs typeface="Montserrat Bold" pitchFamily="34" charset="-120"/>
              </a:rPr>
              <a:t>Ülkeler Arası Ortak Yazarlık Analizi</a:t>
            </a:r>
            <a:endParaRPr lang="en-US" sz="2250" dirty="0"/>
          </a:p>
        </p:txBody>
      </p:sp>
      <p:sp>
        <p:nvSpPr>
          <p:cNvPr id="4" name="Text 1"/>
          <p:cNvSpPr/>
          <p:nvPr/>
        </p:nvSpPr>
        <p:spPr>
          <a:xfrm>
            <a:off x="559713" y="3143012"/>
            <a:ext cx="1817251"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Ülke Sayısı</a:t>
            </a:r>
            <a:endParaRPr lang="en-US" sz="1400" dirty="0"/>
          </a:p>
        </p:txBody>
      </p:sp>
      <p:sp>
        <p:nvSpPr>
          <p:cNvPr id="5" name="Text 2"/>
          <p:cNvSpPr/>
          <p:nvPr/>
        </p:nvSpPr>
        <p:spPr>
          <a:xfrm>
            <a:off x="559713" y="3529965"/>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Toplam 84 ülkeden, 49 ülkesi detaylı analiz kapsamına alınmıştır.</a:t>
            </a:r>
            <a:endParaRPr lang="en-US" sz="1250" dirty="0"/>
          </a:p>
        </p:txBody>
      </p:sp>
      <p:sp>
        <p:nvSpPr>
          <p:cNvPr id="6" name="Text 3"/>
          <p:cNvSpPr/>
          <p:nvPr/>
        </p:nvSpPr>
        <p:spPr>
          <a:xfrm>
            <a:off x="559713" y="3929658"/>
            <a:ext cx="2296001"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Bağlantı Gücü Örnekleri</a:t>
            </a:r>
            <a:endParaRPr lang="en-US" sz="1400" dirty="0"/>
          </a:p>
        </p:txBody>
      </p:sp>
      <p:sp>
        <p:nvSpPr>
          <p:cNvPr id="7" name="Text 4"/>
          <p:cNvSpPr/>
          <p:nvPr/>
        </p:nvSpPr>
        <p:spPr>
          <a:xfrm>
            <a:off x="559713" y="4316611"/>
            <a:ext cx="6560463" cy="239792"/>
          </a:xfrm>
          <a:prstGeom prst="rect">
            <a:avLst/>
          </a:prstGeom>
          <a:noFill/>
          <a:ln/>
        </p:spPr>
        <p:txBody>
          <a:bodyPr wrap="none" lIns="0" tIns="0" rIns="0" bIns="0" rtlCol="0" anchor="t"/>
          <a:lstStyle/>
          <a:p>
            <a:pPr algn="l" marL="342900" indent="-342900">
              <a:lnSpc>
                <a:spcPts val="1850"/>
              </a:lnSpc>
              <a:buSzPct val="100000"/>
              <a:buChar char="•"/>
            </a:pPr>
            <a:r>
              <a:rPr lang="en-US" sz="1250" dirty="0">
                <a:solidFill>
                  <a:srgbClr val="3D3838"/>
                </a:solidFill>
                <a:latin typeface="Source Sans Pro" pitchFamily="34" charset="0"/>
                <a:ea typeface="Source Sans Pro" pitchFamily="34" charset="-122"/>
                <a:cs typeface="Source Sans Pro" pitchFamily="34" charset="-120"/>
              </a:rPr>
              <a:t>ABD – Çin: 14</a:t>
            </a:r>
            <a:endParaRPr lang="en-US" sz="1250" dirty="0"/>
          </a:p>
        </p:txBody>
      </p:sp>
      <p:sp>
        <p:nvSpPr>
          <p:cNvPr id="8" name="Text 5"/>
          <p:cNvSpPr/>
          <p:nvPr/>
        </p:nvSpPr>
        <p:spPr>
          <a:xfrm>
            <a:off x="559713" y="4612362"/>
            <a:ext cx="6560463" cy="239792"/>
          </a:xfrm>
          <a:prstGeom prst="rect">
            <a:avLst/>
          </a:prstGeom>
          <a:noFill/>
          <a:ln/>
        </p:spPr>
        <p:txBody>
          <a:bodyPr wrap="none" lIns="0" tIns="0" rIns="0" bIns="0" rtlCol="0" anchor="t"/>
          <a:lstStyle/>
          <a:p>
            <a:pPr algn="l" marL="342900" indent="-342900">
              <a:lnSpc>
                <a:spcPts val="1850"/>
              </a:lnSpc>
              <a:buSzPct val="100000"/>
              <a:buChar char="•"/>
            </a:pPr>
            <a:r>
              <a:rPr lang="en-US" sz="1250" dirty="0">
                <a:solidFill>
                  <a:srgbClr val="3D3838"/>
                </a:solidFill>
                <a:latin typeface="Source Sans Pro" pitchFamily="34" charset="0"/>
                <a:ea typeface="Source Sans Pro" pitchFamily="34" charset="-122"/>
                <a:cs typeface="Source Sans Pro" pitchFamily="34" charset="-120"/>
              </a:rPr>
              <a:t>Çin – Hindistan: 13</a:t>
            </a:r>
            <a:endParaRPr lang="en-US" sz="1250" dirty="0"/>
          </a:p>
        </p:txBody>
      </p:sp>
      <p:sp>
        <p:nvSpPr>
          <p:cNvPr id="9" name="Text 6"/>
          <p:cNvSpPr/>
          <p:nvPr/>
        </p:nvSpPr>
        <p:spPr>
          <a:xfrm>
            <a:off x="559713" y="4908113"/>
            <a:ext cx="6560463" cy="239792"/>
          </a:xfrm>
          <a:prstGeom prst="rect">
            <a:avLst/>
          </a:prstGeom>
          <a:noFill/>
          <a:ln/>
        </p:spPr>
        <p:txBody>
          <a:bodyPr wrap="none" lIns="0" tIns="0" rIns="0" bIns="0" rtlCol="0" anchor="t"/>
          <a:lstStyle/>
          <a:p>
            <a:pPr algn="l" marL="342900" indent="-342900">
              <a:lnSpc>
                <a:spcPts val="1850"/>
              </a:lnSpc>
              <a:buSzPct val="100000"/>
              <a:buChar char="•"/>
            </a:pPr>
            <a:r>
              <a:rPr lang="en-US" sz="1250" dirty="0">
                <a:solidFill>
                  <a:srgbClr val="3D3838"/>
                </a:solidFill>
                <a:latin typeface="Source Sans Pro" pitchFamily="34" charset="0"/>
                <a:ea typeface="Source Sans Pro" pitchFamily="34" charset="-122"/>
                <a:cs typeface="Source Sans Pro" pitchFamily="34" charset="-120"/>
              </a:rPr>
              <a:t>ABD – Hindistan: 9</a:t>
            </a:r>
            <a:endParaRPr lang="en-US" sz="1250" dirty="0"/>
          </a:p>
        </p:txBody>
      </p:sp>
      <p:sp>
        <p:nvSpPr>
          <p:cNvPr id="10" name="Text 7"/>
          <p:cNvSpPr/>
          <p:nvPr/>
        </p:nvSpPr>
        <p:spPr>
          <a:xfrm>
            <a:off x="559713" y="5307806"/>
            <a:ext cx="2003107"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Ağ Yapısı ve Kümeler</a:t>
            </a:r>
            <a:endParaRPr lang="en-US" sz="1400" dirty="0"/>
          </a:p>
        </p:txBody>
      </p:sp>
      <p:sp>
        <p:nvSpPr>
          <p:cNvPr id="11" name="Text 8"/>
          <p:cNvSpPr/>
          <p:nvPr/>
        </p:nvSpPr>
        <p:spPr>
          <a:xfrm>
            <a:off x="559713" y="5694759"/>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Toplam 396 bağlantı ve 884 bağlantı gücü tespit edilmiştir.</a:t>
            </a:r>
            <a:endParaRPr lang="en-US" sz="1250" dirty="0"/>
          </a:p>
        </p:txBody>
      </p:sp>
      <p:sp>
        <p:nvSpPr>
          <p:cNvPr id="12" name="Text 9"/>
          <p:cNvSpPr/>
          <p:nvPr/>
        </p:nvSpPr>
        <p:spPr>
          <a:xfrm>
            <a:off x="559713" y="6078379"/>
            <a:ext cx="6560463" cy="479584"/>
          </a:xfrm>
          <a:prstGeom prst="rect">
            <a:avLst/>
          </a:prstGeom>
          <a:noFill/>
          <a:ln/>
        </p:spPr>
        <p:txBody>
          <a:bodyPr wrap="squar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Ülkeler 8 ayrı kümeye ayrılarak coğrafi yakınlık, tematik benzerlik ve konsorsiyumlar temelinde gruplanmıştır.</a:t>
            </a:r>
            <a:endParaRPr lang="en-US" sz="1250" dirty="0"/>
          </a:p>
        </p:txBody>
      </p:sp>
      <p:sp>
        <p:nvSpPr>
          <p:cNvPr id="13" name="Text 10"/>
          <p:cNvSpPr/>
          <p:nvPr/>
        </p:nvSpPr>
        <p:spPr>
          <a:xfrm>
            <a:off x="7517844" y="3143012"/>
            <a:ext cx="1817251"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Öne Çıkan Ülkeler</a:t>
            </a:r>
            <a:endParaRPr lang="en-US" sz="1400" dirty="0"/>
          </a:p>
        </p:txBody>
      </p:sp>
      <p:sp>
        <p:nvSpPr>
          <p:cNvPr id="14" name="Text 11"/>
          <p:cNvSpPr/>
          <p:nvPr/>
        </p:nvSpPr>
        <p:spPr>
          <a:xfrm>
            <a:off x="7517844" y="3529965"/>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132 bağlantı gücü ile ABD ve Çin eşit liderlikte.</a:t>
            </a:r>
            <a:endParaRPr lang="en-US" sz="1250" dirty="0"/>
          </a:p>
        </p:txBody>
      </p:sp>
      <p:sp>
        <p:nvSpPr>
          <p:cNvPr id="15" name="Text 12"/>
          <p:cNvSpPr/>
          <p:nvPr/>
        </p:nvSpPr>
        <p:spPr>
          <a:xfrm>
            <a:off x="7517844" y="3913584"/>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Suudi Arabistan: 123 bağlantı gücü.</a:t>
            </a:r>
            <a:endParaRPr lang="en-US" sz="1250" dirty="0"/>
          </a:p>
        </p:txBody>
      </p:sp>
      <p:sp>
        <p:nvSpPr>
          <p:cNvPr id="16" name="Text 13"/>
          <p:cNvSpPr/>
          <p:nvPr/>
        </p:nvSpPr>
        <p:spPr>
          <a:xfrm>
            <a:off x="7517844" y="4297204"/>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Hindistan: 112 bağlantı gücü.</a:t>
            </a:r>
            <a:endParaRPr lang="en-US" sz="1250" dirty="0"/>
          </a:p>
        </p:txBody>
      </p:sp>
      <p:sp>
        <p:nvSpPr>
          <p:cNvPr id="17" name="Text 14"/>
          <p:cNvSpPr/>
          <p:nvPr/>
        </p:nvSpPr>
        <p:spPr>
          <a:xfrm>
            <a:off x="7517844" y="4696897"/>
            <a:ext cx="2230041"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Küresel İş Birliği ve Etki</a:t>
            </a:r>
            <a:endParaRPr lang="en-US" sz="1400" dirty="0"/>
          </a:p>
        </p:txBody>
      </p:sp>
      <p:sp>
        <p:nvSpPr>
          <p:cNvPr id="18" name="Text 15"/>
          <p:cNvSpPr/>
          <p:nvPr/>
        </p:nvSpPr>
        <p:spPr>
          <a:xfrm>
            <a:off x="7517844" y="5083850"/>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ABD, birçok bölgeyle yoğun iş birliği kurarak global bilgi üretiminin merkezindedir.</a:t>
            </a:r>
            <a:endParaRPr lang="en-US" sz="1250" dirty="0"/>
          </a:p>
        </p:txBody>
      </p:sp>
      <p:sp>
        <p:nvSpPr>
          <p:cNvPr id="19" name="Text 16"/>
          <p:cNvSpPr/>
          <p:nvPr/>
        </p:nvSpPr>
        <p:spPr>
          <a:xfrm>
            <a:off x="7517844" y="5467469"/>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Çin, Asya, Avrupa ve Orta Doğu ülkeleriyle çok yönlü akademik bağlar geliştirmiştir.</a:t>
            </a:r>
            <a:endParaRPr lang="en-US" sz="1250" dirty="0"/>
          </a:p>
        </p:txBody>
      </p:sp>
      <p:sp>
        <p:nvSpPr>
          <p:cNvPr id="20" name="Text 17"/>
          <p:cNvSpPr/>
          <p:nvPr/>
        </p:nvSpPr>
        <p:spPr>
          <a:xfrm>
            <a:off x="7517844" y="5851088"/>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Güney Kore ve Fransa gibi bazı ülkeler, yüksek yayın atıf oranları ile öne çıkmaktadır.</a:t>
            </a:r>
            <a:endParaRPr lang="en-US" sz="1250" dirty="0"/>
          </a:p>
        </p:txBody>
      </p:sp>
      <p:sp>
        <p:nvSpPr>
          <p:cNvPr id="21" name="Text 18"/>
          <p:cNvSpPr/>
          <p:nvPr/>
        </p:nvSpPr>
        <p:spPr>
          <a:xfrm>
            <a:off x="7517844" y="6250781"/>
            <a:ext cx="2712125" cy="227052"/>
          </a:xfrm>
          <a:prstGeom prst="rect">
            <a:avLst/>
          </a:prstGeom>
          <a:noFill/>
          <a:ln/>
        </p:spPr>
        <p:txBody>
          <a:bodyPr wrap="none" lIns="0" tIns="0" rIns="0" bIns="0" rtlCol="0" anchor="t"/>
          <a:lstStyle/>
          <a:p>
            <a:pPr algn="l" indent="0" marL="0">
              <a:lnSpc>
                <a:spcPts val="1750"/>
              </a:lnSpc>
              <a:buNone/>
            </a:pPr>
            <a:r>
              <a:rPr lang="en-US" sz="1400" b="1" dirty="0">
                <a:solidFill>
                  <a:srgbClr val="000000"/>
                </a:solidFill>
                <a:latin typeface="Montserrat Bold" pitchFamily="34" charset="0"/>
                <a:ea typeface="Montserrat Bold" pitchFamily="34" charset="-122"/>
                <a:cs typeface="Montserrat Bold" pitchFamily="34" charset="-120"/>
              </a:rPr>
              <a:t>En Fazla Yayın Yapan Ülkeler</a:t>
            </a:r>
            <a:endParaRPr lang="en-US" sz="1400" dirty="0"/>
          </a:p>
        </p:txBody>
      </p:sp>
      <p:sp>
        <p:nvSpPr>
          <p:cNvPr id="22" name="Text 19"/>
          <p:cNvSpPr/>
          <p:nvPr/>
        </p:nvSpPr>
        <p:spPr>
          <a:xfrm>
            <a:off x="7517844" y="6637734"/>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ABD: 161 yayın, 2.616 atıf.</a:t>
            </a:r>
            <a:endParaRPr lang="en-US" sz="1250" dirty="0"/>
          </a:p>
        </p:txBody>
      </p:sp>
      <p:sp>
        <p:nvSpPr>
          <p:cNvPr id="23" name="Text 20"/>
          <p:cNvSpPr/>
          <p:nvPr/>
        </p:nvSpPr>
        <p:spPr>
          <a:xfrm>
            <a:off x="7517844" y="7021354"/>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Çin: 110 yayın, 995 atıf.</a:t>
            </a:r>
            <a:endParaRPr lang="en-US" sz="1250" dirty="0"/>
          </a:p>
        </p:txBody>
      </p:sp>
      <p:sp>
        <p:nvSpPr>
          <p:cNvPr id="24" name="Text 21"/>
          <p:cNvSpPr/>
          <p:nvPr/>
        </p:nvSpPr>
        <p:spPr>
          <a:xfrm>
            <a:off x="7517844" y="7404973"/>
            <a:ext cx="6560463" cy="239792"/>
          </a:xfrm>
          <a:prstGeom prst="rect">
            <a:avLst/>
          </a:prstGeom>
          <a:noFill/>
          <a:ln/>
        </p:spPr>
        <p:txBody>
          <a:bodyPr wrap="none" lIns="0" tIns="0" rIns="0" bIns="0" rtlCol="0" anchor="t"/>
          <a:lstStyle/>
          <a:p>
            <a:pPr algn="l" indent="0" marL="0">
              <a:lnSpc>
                <a:spcPts val="1850"/>
              </a:lnSpc>
              <a:buNone/>
            </a:pPr>
            <a:r>
              <a:rPr lang="en-US" sz="1250" dirty="0">
                <a:solidFill>
                  <a:srgbClr val="3D3838"/>
                </a:solidFill>
                <a:latin typeface="Source Sans Pro" pitchFamily="34" charset="0"/>
                <a:ea typeface="Source Sans Pro" pitchFamily="34" charset="-122"/>
                <a:cs typeface="Source Sans Pro" pitchFamily="34" charset="-120"/>
              </a:rPr>
              <a:t>Hindistan: 95 yayın, 730 atıf.</a:t>
            </a: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563047" y="587573"/>
            <a:ext cx="13504307" cy="241221"/>
          </a:xfrm>
          <a:prstGeom prst="rect">
            <a:avLst/>
          </a:prstGeom>
          <a:noFill/>
          <a:ln/>
        </p:spPr>
        <p:txBody>
          <a:bodyPr wrap="none" lIns="0" tIns="0" rIns="0" bIns="0" rtlCol="0" anchor="t"/>
          <a:lstStyle/>
          <a:p>
            <a:pPr algn="l" indent="0" marL="0">
              <a:lnSpc>
                <a:spcPts val="1900"/>
              </a:lnSpc>
              <a:buNone/>
            </a:pPr>
            <a:r>
              <a:rPr lang="en-US" sz="1250" dirty="0">
                <a:solidFill>
                  <a:srgbClr val="3D3838"/>
                </a:solidFill>
                <a:latin typeface="Source Sans Pro" pitchFamily="34" charset="0"/>
                <a:ea typeface="Source Sans Pro" pitchFamily="34" charset="-122"/>
                <a:cs typeface="Source Sans Pro" pitchFamily="34" charset="-120"/>
              </a:rPr>
              <a:t>Ülkeler Arası Ortak Yazarlık Analizine Göre En Fazla Yayın Yapan İlk 10 Ülke</a:t>
            </a:r>
            <a:endParaRPr lang="en-US" sz="1250" dirty="0"/>
          </a:p>
        </p:txBody>
      </p:sp>
      <p:pic>
        <p:nvPicPr>
          <p:cNvPr id="3" name="Image 0" descr="preencoded.png">    </p:cNvPr>
          <p:cNvPicPr>
            <a:picLocks noChangeAspect="1"/>
          </p:cNvPicPr>
          <p:nvPr/>
        </p:nvPicPr>
        <p:blipFill>
          <a:blip r:embed="rId1"/>
          <a:stretch>
            <a:fillRect/>
          </a:stretch>
        </p:blipFill>
        <p:spPr>
          <a:xfrm>
            <a:off x="563047" y="1009769"/>
            <a:ext cx="9673114" cy="6354842"/>
          </a:xfrm>
          <a:prstGeom prst="rect">
            <a:avLst/>
          </a:prstGeom>
        </p:spPr>
      </p:pic>
      <p:sp>
        <p:nvSpPr>
          <p:cNvPr id="4" name="Text 1"/>
          <p:cNvSpPr/>
          <p:nvPr/>
        </p:nvSpPr>
        <p:spPr>
          <a:xfrm>
            <a:off x="563047" y="7545586"/>
            <a:ext cx="13504307" cy="241221"/>
          </a:xfrm>
          <a:prstGeom prst="rect">
            <a:avLst/>
          </a:prstGeom>
          <a:noFill/>
          <a:ln/>
        </p:spPr>
        <p:txBody>
          <a:bodyPr wrap="none" lIns="0" tIns="0" rIns="0" bIns="0" rtlCol="0" anchor="t"/>
          <a:lstStyle/>
          <a:p>
            <a:pPr algn="l" indent="0" marL="0">
              <a:lnSpc>
                <a:spcPts val="1900"/>
              </a:lnSpc>
              <a:buNone/>
            </a:pPr>
            <a:endParaRPr lang="en-US" sz="12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21625" y="648176"/>
            <a:ext cx="13387149" cy="266462"/>
          </a:xfrm>
          <a:prstGeom prst="rect">
            <a:avLst/>
          </a:prstGeom>
          <a:noFill/>
          <a:ln/>
        </p:spPr>
        <p:txBody>
          <a:bodyPr wrap="none" lIns="0" tIns="0" rIns="0" bIns="0" rtlCol="0" anchor="t"/>
          <a:lstStyle/>
          <a:p>
            <a:pPr algn="l" indent="0" marL="0">
              <a:lnSpc>
                <a:spcPts val="2050"/>
              </a:lnSpc>
              <a:buNone/>
            </a:pPr>
            <a:r>
              <a:rPr lang="en-US" sz="1350" dirty="0">
                <a:solidFill>
                  <a:srgbClr val="3D3838"/>
                </a:solidFill>
                <a:latin typeface="Source Sans Pro" pitchFamily="34" charset="0"/>
                <a:ea typeface="Source Sans Pro" pitchFamily="34" charset="-122"/>
                <a:cs typeface="Source Sans Pro" pitchFamily="34" charset="-120"/>
              </a:rPr>
              <a:t>Ülkeler Arası Ortak Yazarlık Analizine Göre En Fazla Atıf Alan İlk 10 Ülke</a:t>
            </a:r>
            <a:endParaRPr lang="en-US" sz="1350" dirty="0"/>
          </a:p>
        </p:txBody>
      </p:sp>
      <p:pic>
        <p:nvPicPr>
          <p:cNvPr id="3" name="Image 0" descr="preencoded.png">    </p:cNvPr>
          <p:cNvPicPr>
            <a:picLocks noChangeAspect="1"/>
          </p:cNvPicPr>
          <p:nvPr/>
        </p:nvPicPr>
        <p:blipFill>
          <a:blip r:embed="rId1"/>
          <a:stretch>
            <a:fillRect/>
          </a:stretch>
        </p:blipFill>
        <p:spPr>
          <a:xfrm>
            <a:off x="621625" y="1114425"/>
            <a:ext cx="10758011" cy="662797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38200" y="874157"/>
            <a:ext cx="12954000" cy="359331"/>
          </a:xfrm>
          <a:prstGeom prst="rect">
            <a:avLst/>
          </a:prstGeom>
          <a:noFill/>
          <a:ln/>
        </p:spPr>
        <p:txBody>
          <a:bodyPr wrap="none" lIns="0" tIns="0" rIns="0" bIns="0" rtlCol="0" anchor="t"/>
          <a:lstStyle/>
          <a:p>
            <a:pPr algn="l" indent="0" marL="0">
              <a:lnSpc>
                <a:spcPts val="2800"/>
              </a:lnSpc>
              <a:buNone/>
            </a:pPr>
            <a:r>
              <a:rPr lang="en-US" sz="1850" dirty="0">
                <a:solidFill>
                  <a:srgbClr val="3D3838"/>
                </a:solidFill>
                <a:latin typeface="Source Sans Pro" pitchFamily="34" charset="0"/>
                <a:ea typeface="Source Sans Pro" pitchFamily="34" charset="-122"/>
                <a:cs typeface="Source Sans Pro" pitchFamily="34" charset="-120"/>
              </a:rPr>
              <a:t>Ülkeler Arası Ortak Yazarlık İş Birliği Ağı</a:t>
            </a:r>
            <a:endParaRPr lang="en-US" sz="1850" dirty="0"/>
          </a:p>
        </p:txBody>
      </p:sp>
      <p:pic>
        <p:nvPicPr>
          <p:cNvPr id="3" name="Image 0" descr="preencoded.png">    </p:cNvPr>
          <p:cNvPicPr>
            <a:picLocks noChangeAspect="1"/>
          </p:cNvPicPr>
          <p:nvPr/>
        </p:nvPicPr>
        <p:blipFill>
          <a:blip r:embed="rId1"/>
          <a:stretch>
            <a:fillRect/>
          </a:stretch>
        </p:blipFill>
        <p:spPr>
          <a:xfrm>
            <a:off x="2104311" y="1502926"/>
            <a:ext cx="10421660" cy="607159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2361" y="622697"/>
            <a:ext cx="6976229" cy="514469"/>
          </a:xfrm>
          <a:prstGeom prst="rect">
            <a:avLst/>
          </a:prstGeom>
          <a:noFill/>
          <a:ln/>
        </p:spPr>
        <p:txBody>
          <a:bodyPr wrap="none" lIns="0" tIns="0" rIns="0" bIns="0" rtlCol="0" anchor="t"/>
          <a:lstStyle/>
          <a:p>
            <a:pPr algn="l" indent="0" marL="0">
              <a:lnSpc>
                <a:spcPts val="4050"/>
              </a:lnSpc>
              <a:buNone/>
            </a:pPr>
            <a:r>
              <a:rPr lang="en-US" sz="3200" b="1" dirty="0">
                <a:solidFill>
                  <a:srgbClr val="000000"/>
                </a:solidFill>
                <a:latin typeface="Montserrat Bold" pitchFamily="34" charset="0"/>
                <a:ea typeface="Montserrat Bold" pitchFamily="34" charset="-122"/>
                <a:cs typeface="Montserrat Bold" pitchFamily="34" charset="-120"/>
              </a:rPr>
              <a:t>Anahtar Kelime Eşgörüm Analizi</a:t>
            </a:r>
            <a:endParaRPr lang="en-US" sz="3200" dirty="0"/>
          </a:p>
        </p:txBody>
      </p:sp>
      <p:sp>
        <p:nvSpPr>
          <p:cNvPr id="3" name="Shape 1"/>
          <p:cNvSpPr/>
          <p:nvPr/>
        </p:nvSpPr>
        <p:spPr>
          <a:xfrm>
            <a:off x="792361" y="1589842"/>
            <a:ext cx="509349" cy="509349"/>
          </a:xfrm>
          <a:prstGeom prst="roundRect">
            <a:avLst>
              <a:gd name="adj" fmla="val 6667"/>
            </a:avLst>
          </a:prstGeom>
          <a:solidFill>
            <a:srgbClr val="F2EEEE"/>
          </a:solidFill>
          <a:ln/>
        </p:spPr>
      </p:sp>
      <p:sp>
        <p:nvSpPr>
          <p:cNvPr id="4" name="Text 2"/>
          <p:cNvSpPr/>
          <p:nvPr/>
        </p:nvSpPr>
        <p:spPr>
          <a:xfrm>
            <a:off x="892731" y="1651575"/>
            <a:ext cx="308610" cy="385882"/>
          </a:xfrm>
          <a:prstGeom prst="rect">
            <a:avLst/>
          </a:prstGeom>
          <a:noFill/>
          <a:ln/>
        </p:spPr>
        <p:txBody>
          <a:bodyPr wrap="none" lIns="0" tIns="0" rIns="0" bIns="0" rtlCol="0" anchor="t"/>
          <a:lstStyle/>
          <a:p>
            <a:pPr algn="ctr" indent="0" marL="0">
              <a:lnSpc>
                <a:spcPts val="2400"/>
              </a:lnSpc>
              <a:buNone/>
            </a:pPr>
            <a:r>
              <a:rPr lang="en-US" sz="2400" b="1" dirty="0">
                <a:solidFill>
                  <a:srgbClr val="3D3838"/>
                </a:solidFill>
                <a:latin typeface="Montserrat Bold" pitchFamily="34" charset="0"/>
                <a:ea typeface="Montserrat Bold" pitchFamily="34" charset="-122"/>
                <a:cs typeface="Montserrat Bold" pitchFamily="34" charset="-120"/>
              </a:rPr>
              <a:t>1</a:t>
            </a:r>
            <a:endParaRPr lang="en-US" sz="2400" dirty="0"/>
          </a:p>
        </p:txBody>
      </p:sp>
      <p:sp>
        <p:nvSpPr>
          <p:cNvPr id="5" name="Text 3"/>
          <p:cNvSpPr/>
          <p:nvPr/>
        </p:nvSpPr>
        <p:spPr>
          <a:xfrm>
            <a:off x="1528048" y="1667589"/>
            <a:ext cx="3865126" cy="321588"/>
          </a:xfrm>
          <a:prstGeom prst="rect">
            <a:avLst/>
          </a:prstGeom>
          <a:noFill/>
          <a:ln/>
        </p:spPr>
        <p:txBody>
          <a:bodyPr wrap="none" lIns="0" tIns="0" rIns="0" bIns="0" rtlCol="0" anchor="t"/>
          <a:lstStyle/>
          <a:p>
            <a:pPr algn="l" indent="0" marL="0">
              <a:lnSpc>
                <a:spcPts val="2500"/>
              </a:lnSpc>
              <a:buNone/>
            </a:pPr>
            <a:r>
              <a:rPr lang="en-US" sz="2000" b="1" dirty="0">
                <a:solidFill>
                  <a:srgbClr val="3D3838"/>
                </a:solidFill>
                <a:latin typeface="Montserrat Bold" pitchFamily="34" charset="0"/>
                <a:ea typeface="Montserrat Bold" pitchFamily="34" charset="-122"/>
                <a:cs typeface="Montserrat Bold" pitchFamily="34" charset="-120"/>
              </a:rPr>
              <a:t>Kelime Sayısı ve Küme Sayısı</a:t>
            </a:r>
            <a:endParaRPr lang="en-US" sz="2000" dirty="0"/>
          </a:p>
        </p:txBody>
      </p:sp>
      <p:sp>
        <p:nvSpPr>
          <p:cNvPr id="6" name="Text 4"/>
          <p:cNvSpPr/>
          <p:nvPr/>
        </p:nvSpPr>
        <p:spPr>
          <a:xfrm>
            <a:off x="1528048" y="2124908"/>
            <a:ext cx="5645706" cy="339447"/>
          </a:xfrm>
          <a:prstGeom prst="rect">
            <a:avLst/>
          </a:prstGeom>
          <a:noFill/>
          <a:ln/>
        </p:spPr>
        <p:txBody>
          <a:bodyPr wrap="none" lIns="0" tIns="0" rIns="0" bIns="0" rtlCol="0" anchor="t"/>
          <a:lstStyle/>
          <a:p>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2.256 kelimeden 460 anahtar kelime analiz edilmiştir.</a:t>
            </a:r>
            <a:endParaRPr lang="en-US" sz="1750" dirty="0"/>
          </a:p>
        </p:txBody>
      </p:sp>
      <p:sp>
        <p:nvSpPr>
          <p:cNvPr id="7" name="Text 5"/>
          <p:cNvSpPr/>
          <p:nvPr/>
        </p:nvSpPr>
        <p:spPr>
          <a:xfrm>
            <a:off x="1528048" y="2600087"/>
            <a:ext cx="5645706" cy="678894"/>
          </a:xfrm>
          <a:prstGeom prst="rect">
            <a:avLst/>
          </a:prstGeom>
          <a:noFill/>
          <a:ln/>
        </p:spPr>
        <p:txBody>
          <a:bodyPr wrap="square" lIns="0" tIns="0" rIns="0" bIns="0" rtlCol="0" anchor="t"/>
          <a:lstStyle/>
          <a:p>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Kelimeler arasında </a:t>
            </a:r>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5.222 bağlantı</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a:t>
            </a:r>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8.058 toplam bağlantı gücü</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hesaplandı.,</a:t>
            </a:r>
            <a:endParaRPr lang="en-US" sz="1750" dirty="0"/>
          </a:p>
        </p:txBody>
      </p:sp>
      <p:sp>
        <p:nvSpPr>
          <p:cNvPr id="8" name="Text 6"/>
          <p:cNvSpPr/>
          <p:nvPr/>
        </p:nvSpPr>
        <p:spPr>
          <a:xfrm>
            <a:off x="1528048" y="3414713"/>
            <a:ext cx="5645706" cy="339447"/>
          </a:xfrm>
          <a:prstGeom prst="rect">
            <a:avLst/>
          </a:prstGeom>
          <a:noFill/>
          <a:ln/>
        </p:spPr>
        <p:txBody>
          <a:bodyPr wrap="none" lIns="0" tIns="0" rIns="0" bIns="0" rtlCol="0" anchor="t"/>
          <a:lstStyle/>
          <a:p>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Toplam 21 küme.</a:t>
            </a:r>
            <a:endParaRPr lang="en-US" sz="1750" dirty="0"/>
          </a:p>
        </p:txBody>
      </p:sp>
      <p:sp>
        <p:nvSpPr>
          <p:cNvPr id="9" name="Text 7"/>
          <p:cNvSpPr/>
          <p:nvPr/>
        </p:nvSpPr>
        <p:spPr>
          <a:xfrm>
            <a:off x="1528048" y="3889891"/>
            <a:ext cx="5645706" cy="339447"/>
          </a:xfrm>
          <a:prstGeom prst="rect">
            <a:avLst/>
          </a:prstGeom>
          <a:noFill/>
          <a:ln/>
        </p:spPr>
        <p:txBody>
          <a:bodyPr wrap="none" lIns="0" tIns="0" rIns="0" bIns="0" rtlCol="0" anchor="t"/>
          <a:lstStyle/>
          <a:p>
            <a:pPr algn="l" indent="0" marL="0">
              <a:lnSpc>
                <a:spcPts val="2650"/>
              </a:lnSpc>
              <a:buNone/>
            </a:pPr>
            <a:endParaRPr lang="en-US" sz="1750" dirty="0"/>
          </a:p>
        </p:txBody>
      </p:sp>
      <p:sp>
        <p:nvSpPr>
          <p:cNvPr id="10" name="Shape 8"/>
          <p:cNvSpPr/>
          <p:nvPr/>
        </p:nvSpPr>
        <p:spPr>
          <a:xfrm>
            <a:off x="7456646" y="1589842"/>
            <a:ext cx="509349" cy="509349"/>
          </a:xfrm>
          <a:prstGeom prst="roundRect">
            <a:avLst>
              <a:gd name="adj" fmla="val 6667"/>
            </a:avLst>
          </a:prstGeom>
          <a:solidFill>
            <a:srgbClr val="F2EEEE"/>
          </a:solidFill>
          <a:ln/>
        </p:spPr>
      </p:sp>
      <p:sp>
        <p:nvSpPr>
          <p:cNvPr id="11" name="Text 9"/>
          <p:cNvSpPr/>
          <p:nvPr/>
        </p:nvSpPr>
        <p:spPr>
          <a:xfrm>
            <a:off x="7557016" y="1651575"/>
            <a:ext cx="308610" cy="385882"/>
          </a:xfrm>
          <a:prstGeom prst="rect">
            <a:avLst/>
          </a:prstGeom>
          <a:noFill/>
          <a:ln/>
        </p:spPr>
        <p:txBody>
          <a:bodyPr wrap="none" lIns="0" tIns="0" rIns="0" bIns="0" rtlCol="0" anchor="t"/>
          <a:lstStyle/>
          <a:p>
            <a:pPr algn="ctr" indent="0" marL="0">
              <a:lnSpc>
                <a:spcPts val="2400"/>
              </a:lnSpc>
              <a:buNone/>
            </a:pPr>
            <a:r>
              <a:rPr lang="en-US" sz="2400" b="1" dirty="0">
                <a:solidFill>
                  <a:srgbClr val="3D3838"/>
                </a:solidFill>
                <a:latin typeface="Montserrat Bold" pitchFamily="34" charset="0"/>
                <a:ea typeface="Montserrat Bold" pitchFamily="34" charset="-122"/>
                <a:cs typeface="Montserrat Bold" pitchFamily="34" charset="-120"/>
              </a:rPr>
              <a:t>2</a:t>
            </a:r>
            <a:endParaRPr lang="en-US" sz="2400" dirty="0"/>
          </a:p>
        </p:txBody>
      </p:sp>
      <p:sp>
        <p:nvSpPr>
          <p:cNvPr id="12" name="Text 10"/>
          <p:cNvSpPr/>
          <p:nvPr/>
        </p:nvSpPr>
        <p:spPr>
          <a:xfrm>
            <a:off x="8192333" y="1667589"/>
            <a:ext cx="2597825" cy="321588"/>
          </a:xfrm>
          <a:prstGeom prst="rect">
            <a:avLst/>
          </a:prstGeom>
          <a:noFill/>
          <a:ln/>
        </p:spPr>
        <p:txBody>
          <a:bodyPr wrap="none" lIns="0" tIns="0" rIns="0" bIns="0" rtlCol="0" anchor="t"/>
          <a:lstStyle/>
          <a:p>
            <a:pPr algn="l" indent="0" marL="0">
              <a:lnSpc>
                <a:spcPts val="2500"/>
              </a:lnSpc>
              <a:buNone/>
            </a:pPr>
            <a:r>
              <a:rPr lang="en-US" sz="2000" b="1" dirty="0">
                <a:solidFill>
                  <a:srgbClr val="3D3838"/>
                </a:solidFill>
                <a:latin typeface="Montserrat Bold" pitchFamily="34" charset="0"/>
                <a:ea typeface="Montserrat Bold" pitchFamily="34" charset="-122"/>
                <a:cs typeface="Montserrat Bold" pitchFamily="34" charset="-120"/>
              </a:rPr>
              <a:t>En Sık Kullanılanlar</a:t>
            </a:r>
            <a:endParaRPr lang="en-US" sz="2000" dirty="0"/>
          </a:p>
        </p:txBody>
      </p:sp>
      <p:sp>
        <p:nvSpPr>
          <p:cNvPr id="13" name="Text 11"/>
          <p:cNvSpPr/>
          <p:nvPr/>
        </p:nvSpPr>
        <p:spPr>
          <a:xfrm>
            <a:off x="8192333" y="2124908"/>
            <a:ext cx="5645706" cy="339447"/>
          </a:xfrm>
          <a:prstGeom prst="rect">
            <a:avLst/>
          </a:prstGeom>
          <a:noFill/>
          <a:ln/>
        </p:spPr>
        <p:txBody>
          <a:bodyPr wrap="non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explainable AI (228)</a:t>
            </a:r>
            <a:endParaRPr lang="en-US" sz="1750" dirty="0"/>
          </a:p>
        </p:txBody>
      </p:sp>
      <p:sp>
        <p:nvSpPr>
          <p:cNvPr id="14" name="Text 12"/>
          <p:cNvSpPr/>
          <p:nvPr/>
        </p:nvSpPr>
        <p:spPr>
          <a:xfrm>
            <a:off x="8192333" y="2543532"/>
            <a:ext cx="5645706" cy="339447"/>
          </a:xfrm>
          <a:prstGeom prst="rect">
            <a:avLst/>
          </a:prstGeom>
          <a:noFill/>
          <a:ln/>
        </p:spPr>
        <p:txBody>
          <a:bodyPr wrap="non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machine learning (139)</a:t>
            </a:r>
            <a:endParaRPr lang="en-US" sz="1750" dirty="0"/>
          </a:p>
        </p:txBody>
      </p:sp>
      <p:sp>
        <p:nvSpPr>
          <p:cNvPr id="15" name="Text 13"/>
          <p:cNvSpPr/>
          <p:nvPr/>
        </p:nvSpPr>
        <p:spPr>
          <a:xfrm>
            <a:off x="8192333" y="2962156"/>
            <a:ext cx="5645706" cy="339447"/>
          </a:xfrm>
          <a:prstGeom prst="rect">
            <a:avLst/>
          </a:prstGeom>
          <a:noFill/>
          <a:ln/>
        </p:spPr>
        <p:txBody>
          <a:bodyPr wrap="non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deep learning (110)</a:t>
            </a:r>
            <a:endParaRPr lang="en-US" sz="1750" dirty="0"/>
          </a:p>
        </p:txBody>
      </p:sp>
      <p:sp>
        <p:nvSpPr>
          <p:cNvPr id="16" name="Text 14"/>
          <p:cNvSpPr/>
          <p:nvPr/>
        </p:nvSpPr>
        <p:spPr>
          <a:xfrm>
            <a:off x="8192333" y="3380780"/>
            <a:ext cx="5645706" cy="339447"/>
          </a:xfrm>
          <a:prstGeom prst="rect">
            <a:avLst/>
          </a:prstGeom>
          <a:noFill/>
          <a:ln/>
        </p:spPr>
        <p:txBody>
          <a:bodyPr wrap="non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Artificial Intelligence (98)</a:t>
            </a:r>
            <a:endParaRPr lang="en-US" sz="1750" dirty="0"/>
          </a:p>
        </p:txBody>
      </p:sp>
      <p:sp>
        <p:nvSpPr>
          <p:cNvPr id="17" name="Text 15"/>
          <p:cNvSpPr/>
          <p:nvPr/>
        </p:nvSpPr>
        <p:spPr>
          <a:xfrm>
            <a:off x="8192333" y="3799403"/>
            <a:ext cx="5645706" cy="339447"/>
          </a:xfrm>
          <a:prstGeom prst="rect">
            <a:avLst/>
          </a:prstGeom>
          <a:noFill/>
          <a:ln/>
        </p:spPr>
        <p:txBody>
          <a:bodyPr wrap="non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Cybersecurity (88)</a:t>
            </a:r>
            <a:endParaRPr lang="en-US" sz="1750" dirty="0"/>
          </a:p>
        </p:txBody>
      </p:sp>
      <p:sp>
        <p:nvSpPr>
          <p:cNvPr id="18" name="Text 16"/>
          <p:cNvSpPr/>
          <p:nvPr/>
        </p:nvSpPr>
        <p:spPr>
          <a:xfrm>
            <a:off x="8192333" y="4218027"/>
            <a:ext cx="5645706" cy="678894"/>
          </a:xfrm>
          <a:prstGeom prst="rect">
            <a:avLst/>
          </a:prstGeom>
          <a:noFill/>
          <a:ln/>
        </p:spPr>
        <p:txBody>
          <a:bodyPr wrap="square" lIns="0" tIns="0" rIns="0" bIns="0" rtlCol="0" anchor="t"/>
          <a:lstStyle/>
          <a:p>
            <a:pPr algn="l" lvl="1" marL="685800" indent="-342900">
              <a:lnSpc>
                <a:spcPts val="265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SHAP / Feature Extraction: teknik terimlerle güçlü ilişkiler</a:t>
            </a:r>
            <a:endParaRPr lang="en-US" sz="1750" dirty="0"/>
          </a:p>
        </p:txBody>
      </p:sp>
      <p:sp>
        <p:nvSpPr>
          <p:cNvPr id="19" name="Shape 17"/>
          <p:cNvSpPr/>
          <p:nvPr/>
        </p:nvSpPr>
        <p:spPr>
          <a:xfrm>
            <a:off x="792361" y="5349597"/>
            <a:ext cx="509349" cy="509349"/>
          </a:xfrm>
          <a:prstGeom prst="roundRect">
            <a:avLst>
              <a:gd name="adj" fmla="val 6667"/>
            </a:avLst>
          </a:prstGeom>
          <a:solidFill>
            <a:srgbClr val="F2EEEE"/>
          </a:solidFill>
          <a:ln/>
        </p:spPr>
      </p:sp>
      <p:sp>
        <p:nvSpPr>
          <p:cNvPr id="20" name="Text 18"/>
          <p:cNvSpPr/>
          <p:nvPr/>
        </p:nvSpPr>
        <p:spPr>
          <a:xfrm>
            <a:off x="892731" y="5411331"/>
            <a:ext cx="308610" cy="385882"/>
          </a:xfrm>
          <a:prstGeom prst="rect">
            <a:avLst/>
          </a:prstGeom>
          <a:noFill/>
          <a:ln/>
        </p:spPr>
        <p:txBody>
          <a:bodyPr wrap="none" lIns="0" tIns="0" rIns="0" bIns="0" rtlCol="0" anchor="t"/>
          <a:lstStyle/>
          <a:p>
            <a:pPr algn="ctr" indent="0" marL="0">
              <a:lnSpc>
                <a:spcPts val="2400"/>
              </a:lnSpc>
              <a:buNone/>
            </a:pPr>
            <a:r>
              <a:rPr lang="en-US" sz="2400" b="1" dirty="0">
                <a:solidFill>
                  <a:srgbClr val="3D3838"/>
                </a:solidFill>
                <a:latin typeface="Montserrat Bold" pitchFamily="34" charset="0"/>
                <a:ea typeface="Montserrat Bold" pitchFamily="34" charset="-122"/>
                <a:cs typeface="Montserrat Bold" pitchFamily="34" charset="-120"/>
              </a:rPr>
              <a:t>3</a:t>
            </a:r>
            <a:endParaRPr lang="en-US" sz="2400" dirty="0"/>
          </a:p>
        </p:txBody>
      </p:sp>
      <p:sp>
        <p:nvSpPr>
          <p:cNvPr id="21" name="Text 19"/>
          <p:cNvSpPr/>
          <p:nvPr/>
        </p:nvSpPr>
        <p:spPr>
          <a:xfrm>
            <a:off x="1528048" y="5427345"/>
            <a:ext cx="2572583" cy="321588"/>
          </a:xfrm>
          <a:prstGeom prst="rect">
            <a:avLst/>
          </a:prstGeom>
          <a:noFill/>
          <a:ln/>
        </p:spPr>
        <p:txBody>
          <a:bodyPr wrap="none" lIns="0" tIns="0" rIns="0" bIns="0" rtlCol="0" anchor="t"/>
          <a:lstStyle/>
          <a:p>
            <a:pPr algn="l" indent="0" marL="0">
              <a:lnSpc>
                <a:spcPts val="2500"/>
              </a:lnSpc>
              <a:buNone/>
            </a:pPr>
            <a:r>
              <a:rPr lang="en-US" sz="2000" b="1" dirty="0">
                <a:solidFill>
                  <a:srgbClr val="3D3838"/>
                </a:solidFill>
                <a:latin typeface="Montserrat Bold" pitchFamily="34" charset="0"/>
                <a:ea typeface="Montserrat Bold" pitchFamily="34" charset="-122"/>
                <a:cs typeface="Montserrat Bold" pitchFamily="34" charset="-120"/>
              </a:rPr>
              <a:t>Bağlantı Gücü</a:t>
            </a:r>
            <a:endParaRPr lang="en-US" sz="2000" dirty="0"/>
          </a:p>
        </p:txBody>
      </p:sp>
      <p:sp>
        <p:nvSpPr>
          <p:cNvPr id="22" name="Text 20"/>
          <p:cNvSpPr/>
          <p:nvPr/>
        </p:nvSpPr>
        <p:spPr>
          <a:xfrm>
            <a:off x="1528048" y="5884664"/>
            <a:ext cx="5645706" cy="339447"/>
          </a:xfrm>
          <a:prstGeom prst="rect">
            <a:avLst/>
          </a:prstGeom>
          <a:noFill/>
          <a:ln/>
        </p:spPr>
        <p:txBody>
          <a:bodyPr wrap="none" lIns="0" tIns="0" rIns="0" bIns="0" rtlCol="0" anchor="t"/>
          <a:lstStyle/>
          <a:p>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explainable AI–ML: 52, explainable AI–cybersecurity: 47</a:t>
            </a:r>
            <a:endParaRPr lang="en-US" sz="1750" dirty="0"/>
          </a:p>
        </p:txBody>
      </p:sp>
      <p:sp>
        <p:nvSpPr>
          <p:cNvPr id="23" name="Shape 21"/>
          <p:cNvSpPr/>
          <p:nvPr/>
        </p:nvSpPr>
        <p:spPr>
          <a:xfrm>
            <a:off x="7456646" y="5349597"/>
            <a:ext cx="509349" cy="509349"/>
          </a:xfrm>
          <a:prstGeom prst="roundRect">
            <a:avLst>
              <a:gd name="adj" fmla="val 6667"/>
            </a:avLst>
          </a:prstGeom>
          <a:solidFill>
            <a:srgbClr val="F2EEEE"/>
          </a:solidFill>
          <a:ln/>
        </p:spPr>
      </p:sp>
      <p:pic>
        <p:nvPicPr>
          <p:cNvPr id="24" name="Image 0" descr="preencoded.png">    </p:cNvPr>
          <p:cNvPicPr>
            <a:picLocks noChangeAspect="1"/>
          </p:cNvPicPr>
          <p:nvPr/>
        </p:nvPicPr>
        <p:blipFill>
          <a:blip r:embed="rId1"/>
          <a:stretch>
            <a:fillRect/>
          </a:stretch>
        </p:blipFill>
        <p:spPr>
          <a:xfrm>
            <a:off x="7557016" y="5411331"/>
            <a:ext cx="308610" cy="385882"/>
          </a:xfrm>
          <a:prstGeom prst="rect">
            <a:avLst/>
          </a:prstGeom>
        </p:spPr>
      </p:pic>
      <p:sp>
        <p:nvSpPr>
          <p:cNvPr id="25" name="Text 22"/>
          <p:cNvSpPr/>
          <p:nvPr/>
        </p:nvSpPr>
        <p:spPr>
          <a:xfrm>
            <a:off x="8192333" y="5434489"/>
            <a:ext cx="5645706" cy="339447"/>
          </a:xfrm>
          <a:prstGeom prst="rect">
            <a:avLst/>
          </a:prstGeom>
          <a:noFill/>
          <a:ln/>
        </p:spPr>
        <p:txBody>
          <a:bodyPr wrap="none" lIns="0" tIns="0" rIns="0" bIns="0" rtlCol="0" anchor="t"/>
          <a:lstStyle/>
          <a:p>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SHAP ?</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a:t>
            </a:r>
            <a:endParaRPr lang="en-US" sz="1750" dirty="0"/>
          </a:p>
        </p:txBody>
      </p:sp>
      <p:sp>
        <p:nvSpPr>
          <p:cNvPr id="26" name="Text 23"/>
          <p:cNvSpPr/>
          <p:nvPr/>
        </p:nvSpPr>
        <p:spPr>
          <a:xfrm>
            <a:off x="8192333" y="5909667"/>
            <a:ext cx="5645706" cy="1697236"/>
          </a:xfrm>
          <a:prstGeom prst="rect">
            <a:avLst/>
          </a:prstGeom>
          <a:noFill/>
          <a:ln/>
        </p:spPr>
        <p:txBody>
          <a:bodyPr wrap="square" lIns="0" tIns="0" rIns="0" bIns="0" rtlCol="0" anchor="t"/>
          <a:lstStyle/>
          <a:p>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SHapley Additive exPlanations (SHAP)</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makine öğrenmesi modellerinin </a:t>
            </a:r>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neden</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belirli bir karar verdiğini açıklamak için kullanılan en güçlü açıklanabilir yapay zeka (XAI) yöntemlerinden biridir.(Hangi özelliğin </a:t>
            </a:r>
            <a:pPr algn="l" indent="0" marL="0">
              <a:lnSpc>
                <a:spcPts val="2650"/>
              </a:lnSpc>
              <a:buNone/>
            </a:pPr>
            <a:r>
              <a:rPr lang="en-US" sz="1750" b="1" dirty="0">
                <a:solidFill>
                  <a:srgbClr val="3D3838"/>
                </a:solidFill>
                <a:latin typeface="Source Sans Pro" pitchFamily="34" charset="0"/>
                <a:ea typeface="Source Sans Pro" pitchFamily="34" charset="-122"/>
                <a:cs typeface="Source Sans Pro" pitchFamily="34" charset="-120"/>
              </a:rPr>
              <a:t>ne kadar katkı yaptığını</a:t>
            </a:r>
            <a:pPr algn="l" indent="0" marL="0">
              <a:lnSpc>
                <a:spcPts val="2650"/>
              </a:lnSpc>
              <a:buNone/>
            </a:pPr>
            <a:r>
              <a:rPr lang="en-US" sz="1750" dirty="0">
                <a:solidFill>
                  <a:srgbClr val="3D3838"/>
                </a:solidFill>
                <a:latin typeface="Source Sans Pro" pitchFamily="34" charset="0"/>
                <a:ea typeface="Source Sans Pro" pitchFamily="34" charset="-122"/>
                <a:cs typeface="Source Sans Pro" pitchFamily="34" charset="-120"/>
              </a:rPr>
              <a:t> sayısal olarak gösterir.)</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01397" y="731282"/>
            <a:ext cx="13227606"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Anahtar Kelime Frekans ve Bağlantı Gücü Karşılaştırması</a:t>
            </a:r>
            <a:endParaRPr lang="en-US" sz="1550" dirty="0"/>
          </a:p>
        </p:txBody>
      </p:sp>
      <p:sp>
        <p:nvSpPr>
          <p:cNvPr id="3" name="Shape 1"/>
          <p:cNvSpPr/>
          <p:nvPr/>
        </p:nvSpPr>
        <p:spPr>
          <a:xfrm>
            <a:off x="701397" y="1257181"/>
            <a:ext cx="13227606" cy="6431994"/>
          </a:xfrm>
          <a:prstGeom prst="roundRect">
            <a:avLst>
              <a:gd name="adj" fmla="val 467"/>
            </a:avLst>
          </a:prstGeom>
          <a:noFill/>
          <a:ln w="7620">
            <a:solidFill>
              <a:srgbClr val="000000">
                <a:alpha val="8000"/>
              </a:srgbClr>
            </a:solidFill>
            <a:prstDash val="solid"/>
          </a:ln>
        </p:spPr>
      </p:sp>
      <p:sp>
        <p:nvSpPr>
          <p:cNvPr id="4" name="Shape 2"/>
          <p:cNvSpPr/>
          <p:nvPr/>
        </p:nvSpPr>
        <p:spPr>
          <a:xfrm>
            <a:off x="709017" y="1264801"/>
            <a:ext cx="13212366" cy="556022"/>
          </a:xfrm>
          <a:prstGeom prst="rect">
            <a:avLst/>
          </a:prstGeom>
          <a:solidFill>
            <a:srgbClr val="FFFFFF">
              <a:alpha val="4000"/>
            </a:srgbClr>
          </a:solidFill>
          <a:ln/>
        </p:spPr>
      </p:sp>
      <p:sp>
        <p:nvSpPr>
          <p:cNvPr id="5" name="Text 3"/>
          <p:cNvSpPr/>
          <p:nvPr/>
        </p:nvSpPr>
        <p:spPr>
          <a:xfrm>
            <a:off x="909638" y="1392555"/>
            <a:ext cx="2898458" cy="300514"/>
          </a:xfrm>
          <a:prstGeom prst="rect">
            <a:avLst/>
          </a:prstGeom>
          <a:noFill/>
          <a:ln/>
        </p:spPr>
        <p:txBody>
          <a:bodyPr wrap="none" lIns="0" tIns="0" rIns="0" bIns="0" rtlCol="0" anchor="t"/>
          <a:lstStyle/>
          <a:p>
            <a:pPr algn="l" indent="0" marL="0">
              <a:lnSpc>
                <a:spcPts val="2350"/>
              </a:lnSpc>
              <a:buNone/>
            </a:pPr>
            <a:r>
              <a:rPr lang="en-US" sz="1550" b="1" dirty="0">
                <a:solidFill>
                  <a:srgbClr val="3D3838"/>
                </a:solidFill>
                <a:latin typeface="Source Sans Pro" pitchFamily="34" charset="0"/>
                <a:ea typeface="Source Sans Pro" pitchFamily="34" charset="-122"/>
                <a:cs typeface="Source Sans Pro" pitchFamily="34" charset="-120"/>
              </a:rPr>
              <a:t>Anahtar Kelime</a:t>
            </a:r>
            <a:endParaRPr lang="en-US" sz="1550" dirty="0"/>
          </a:p>
        </p:txBody>
      </p:sp>
      <p:sp>
        <p:nvSpPr>
          <p:cNvPr id="6" name="Text 4"/>
          <p:cNvSpPr/>
          <p:nvPr/>
        </p:nvSpPr>
        <p:spPr>
          <a:xfrm>
            <a:off x="4216479" y="1392555"/>
            <a:ext cx="2894648" cy="300514"/>
          </a:xfrm>
          <a:prstGeom prst="rect">
            <a:avLst/>
          </a:prstGeom>
          <a:noFill/>
          <a:ln/>
        </p:spPr>
        <p:txBody>
          <a:bodyPr wrap="none" lIns="0" tIns="0" rIns="0" bIns="0" rtlCol="0" anchor="t"/>
          <a:lstStyle/>
          <a:p>
            <a:pPr algn="l" indent="0" marL="0">
              <a:lnSpc>
                <a:spcPts val="2350"/>
              </a:lnSpc>
              <a:buNone/>
            </a:pPr>
            <a:r>
              <a:rPr lang="en-US" sz="1550" b="1" dirty="0">
                <a:solidFill>
                  <a:srgbClr val="3D3838"/>
                </a:solidFill>
                <a:latin typeface="Source Sans Pro" pitchFamily="34" charset="0"/>
                <a:ea typeface="Source Sans Pro" pitchFamily="34" charset="-122"/>
                <a:cs typeface="Source Sans Pro" pitchFamily="34" charset="-120"/>
              </a:rPr>
              <a:t>Frekans</a:t>
            </a:r>
            <a:endParaRPr lang="en-US" sz="1550" dirty="0"/>
          </a:p>
        </p:txBody>
      </p:sp>
      <p:sp>
        <p:nvSpPr>
          <p:cNvPr id="7" name="Text 5"/>
          <p:cNvSpPr/>
          <p:nvPr/>
        </p:nvSpPr>
        <p:spPr>
          <a:xfrm>
            <a:off x="7519511" y="1392555"/>
            <a:ext cx="2894648" cy="300514"/>
          </a:xfrm>
          <a:prstGeom prst="rect">
            <a:avLst/>
          </a:prstGeom>
          <a:noFill/>
          <a:ln/>
        </p:spPr>
        <p:txBody>
          <a:bodyPr wrap="none" lIns="0" tIns="0" rIns="0" bIns="0" rtlCol="0" anchor="t"/>
          <a:lstStyle/>
          <a:p>
            <a:pPr algn="l" indent="0" marL="0">
              <a:lnSpc>
                <a:spcPts val="2350"/>
              </a:lnSpc>
              <a:buNone/>
            </a:pPr>
            <a:r>
              <a:rPr lang="en-US" sz="1550" b="1" dirty="0">
                <a:solidFill>
                  <a:srgbClr val="3D3838"/>
                </a:solidFill>
                <a:latin typeface="Source Sans Pro" pitchFamily="34" charset="0"/>
                <a:ea typeface="Source Sans Pro" pitchFamily="34" charset="-122"/>
                <a:cs typeface="Source Sans Pro" pitchFamily="34" charset="-120"/>
              </a:rPr>
              <a:t>Anahtar Kelime</a:t>
            </a:r>
            <a:endParaRPr lang="en-US" sz="1550" dirty="0"/>
          </a:p>
        </p:txBody>
      </p:sp>
      <p:sp>
        <p:nvSpPr>
          <p:cNvPr id="8" name="Text 6"/>
          <p:cNvSpPr/>
          <p:nvPr/>
        </p:nvSpPr>
        <p:spPr>
          <a:xfrm>
            <a:off x="10822543" y="1392555"/>
            <a:ext cx="2898458" cy="300514"/>
          </a:xfrm>
          <a:prstGeom prst="rect">
            <a:avLst/>
          </a:prstGeom>
          <a:noFill/>
          <a:ln/>
        </p:spPr>
        <p:txBody>
          <a:bodyPr wrap="none" lIns="0" tIns="0" rIns="0" bIns="0" rtlCol="0" anchor="t"/>
          <a:lstStyle/>
          <a:p>
            <a:pPr algn="l" indent="0" marL="0">
              <a:lnSpc>
                <a:spcPts val="2350"/>
              </a:lnSpc>
              <a:buNone/>
            </a:pPr>
            <a:r>
              <a:rPr lang="en-US" sz="1550" b="1" dirty="0">
                <a:solidFill>
                  <a:srgbClr val="3D3838"/>
                </a:solidFill>
                <a:latin typeface="Source Sans Pro" pitchFamily="34" charset="0"/>
                <a:ea typeface="Source Sans Pro" pitchFamily="34" charset="-122"/>
                <a:cs typeface="Source Sans Pro" pitchFamily="34" charset="-120"/>
              </a:rPr>
              <a:t>Toplam Bağlantı Gücü</a:t>
            </a:r>
            <a:endParaRPr lang="en-US" sz="1550" dirty="0"/>
          </a:p>
        </p:txBody>
      </p:sp>
      <p:sp>
        <p:nvSpPr>
          <p:cNvPr id="9" name="Shape 7"/>
          <p:cNvSpPr/>
          <p:nvPr/>
        </p:nvSpPr>
        <p:spPr>
          <a:xfrm>
            <a:off x="709017" y="1820823"/>
            <a:ext cx="13212366" cy="556022"/>
          </a:xfrm>
          <a:prstGeom prst="rect">
            <a:avLst/>
          </a:prstGeom>
          <a:solidFill>
            <a:srgbClr val="000000">
              <a:alpha val="4000"/>
            </a:srgbClr>
          </a:solidFill>
          <a:ln/>
        </p:spPr>
      </p:sp>
      <p:sp>
        <p:nvSpPr>
          <p:cNvPr id="10" name="Text 8"/>
          <p:cNvSpPr/>
          <p:nvPr/>
        </p:nvSpPr>
        <p:spPr>
          <a:xfrm>
            <a:off x="909638" y="1948577"/>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explainable AI</a:t>
            </a:r>
            <a:endParaRPr lang="en-US" sz="1550" dirty="0"/>
          </a:p>
        </p:txBody>
      </p:sp>
      <p:sp>
        <p:nvSpPr>
          <p:cNvPr id="11" name="Text 9"/>
          <p:cNvSpPr/>
          <p:nvPr/>
        </p:nvSpPr>
        <p:spPr>
          <a:xfrm>
            <a:off x="4216479" y="1948577"/>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228</a:t>
            </a:r>
            <a:endParaRPr lang="en-US" sz="1550" dirty="0"/>
          </a:p>
        </p:txBody>
      </p:sp>
      <p:sp>
        <p:nvSpPr>
          <p:cNvPr id="12" name="Text 10"/>
          <p:cNvSpPr/>
          <p:nvPr/>
        </p:nvSpPr>
        <p:spPr>
          <a:xfrm>
            <a:off x="7519511" y="1948577"/>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explainable AI</a:t>
            </a:r>
            <a:endParaRPr lang="en-US" sz="1550" dirty="0"/>
          </a:p>
        </p:txBody>
      </p:sp>
      <p:sp>
        <p:nvSpPr>
          <p:cNvPr id="13" name="Text 11"/>
          <p:cNvSpPr/>
          <p:nvPr/>
        </p:nvSpPr>
        <p:spPr>
          <a:xfrm>
            <a:off x="10822543" y="1948577"/>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907</a:t>
            </a:r>
            <a:endParaRPr lang="en-US" sz="1550" dirty="0"/>
          </a:p>
        </p:txBody>
      </p:sp>
      <p:sp>
        <p:nvSpPr>
          <p:cNvPr id="14" name="Shape 12"/>
          <p:cNvSpPr/>
          <p:nvPr/>
        </p:nvSpPr>
        <p:spPr>
          <a:xfrm>
            <a:off x="709017" y="2376845"/>
            <a:ext cx="13212366" cy="556022"/>
          </a:xfrm>
          <a:prstGeom prst="rect">
            <a:avLst/>
          </a:prstGeom>
          <a:solidFill>
            <a:srgbClr val="FFFFFF">
              <a:alpha val="4000"/>
            </a:srgbClr>
          </a:solidFill>
          <a:ln/>
        </p:spPr>
      </p:sp>
      <p:sp>
        <p:nvSpPr>
          <p:cNvPr id="15" name="Text 13"/>
          <p:cNvSpPr/>
          <p:nvPr/>
        </p:nvSpPr>
        <p:spPr>
          <a:xfrm>
            <a:off x="909638" y="2504599"/>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machine learning</a:t>
            </a:r>
            <a:endParaRPr lang="en-US" sz="1550" dirty="0"/>
          </a:p>
        </p:txBody>
      </p:sp>
      <p:sp>
        <p:nvSpPr>
          <p:cNvPr id="16" name="Text 14"/>
          <p:cNvSpPr/>
          <p:nvPr/>
        </p:nvSpPr>
        <p:spPr>
          <a:xfrm>
            <a:off x="4216479" y="2504599"/>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139</a:t>
            </a:r>
            <a:endParaRPr lang="en-US" sz="1550" dirty="0"/>
          </a:p>
        </p:txBody>
      </p:sp>
      <p:sp>
        <p:nvSpPr>
          <p:cNvPr id="17" name="Text 15"/>
          <p:cNvSpPr/>
          <p:nvPr/>
        </p:nvSpPr>
        <p:spPr>
          <a:xfrm>
            <a:off x="7519511" y="2504599"/>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machine learning</a:t>
            </a:r>
            <a:endParaRPr lang="en-US" sz="1550" dirty="0"/>
          </a:p>
        </p:txBody>
      </p:sp>
      <p:sp>
        <p:nvSpPr>
          <p:cNvPr id="18" name="Text 16"/>
          <p:cNvSpPr/>
          <p:nvPr/>
        </p:nvSpPr>
        <p:spPr>
          <a:xfrm>
            <a:off x="10822543" y="2504599"/>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604</a:t>
            </a:r>
            <a:endParaRPr lang="en-US" sz="1550" dirty="0"/>
          </a:p>
        </p:txBody>
      </p:sp>
      <p:sp>
        <p:nvSpPr>
          <p:cNvPr id="19" name="Shape 17"/>
          <p:cNvSpPr/>
          <p:nvPr/>
        </p:nvSpPr>
        <p:spPr>
          <a:xfrm>
            <a:off x="709017" y="2932867"/>
            <a:ext cx="13212366" cy="556022"/>
          </a:xfrm>
          <a:prstGeom prst="rect">
            <a:avLst/>
          </a:prstGeom>
          <a:solidFill>
            <a:srgbClr val="000000">
              <a:alpha val="4000"/>
            </a:srgbClr>
          </a:solidFill>
          <a:ln/>
        </p:spPr>
      </p:sp>
      <p:sp>
        <p:nvSpPr>
          <p:cNvPr id="20" name="Text 18"/>
          <p:cNvSpPr/>
          <p:nvPr/>
        </p:nvSpPr>
        <p:spPr>
          <a:xfrm>
            <a:off x="909638" y="3060621"/>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deep learning</a:t>
            </a:r>
            <a:endParaRPr lang="en-US" sz="1550" dirty="0"/>
          </a:p>
        </p:txBody>
      </p:sp>
      <p:sp>
        <p:nvSpPr>
          <p:cNvPr id="21" name="Text 19"/>
          <p:cNvSpPr/>
          <p:nvPr/>
        </p:nvSpPr>
        <p:spPr>
          <a:xfrm>
            <a:off x="4216479" y="3060621"/>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110</a:t>
            </a:r>
            <a:endParaRPr lang="en-US" sz="1550" dirty="0"/>
          </a:p>
        </p:txBody>
      </p:sp>
      <p:sp>
        <p:nvSpPr>
          <p:cNvPr id="22" name="Text 20"/>
          <p:cNvSpPr/>
          <p:nvPr/>
        </p:nvSpPr>
        <p:spPr>
          <a:xfrm>
            <a:off x="7519511" y="3060621"/>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artificial intelligence</a:t>
            </a:r>
            <a:endParaRPr lang="en-US" sz="1550" dirty="0"/>
          </a:p>
        </p:txBody>
      </p:sp>
      <p:sp>
        <p:nvSpPr>
          <p:cNvPr id="23" name="Text 21"/>
          <p:cNvSpPr/>
          <p:nvPr/>
        </p:nvSpPr>
        <p:spPr>
          <a:xfrm>
            <a:off x="10822543" y="3060621"/>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580</a:t>
            </a:r>
            <a:endParaRPr lang="en-US" sz="1550" dirty="0"/>
          </a:p>
        </p:txBody>
      </p:sp>
      <p:sp>
        <p:nvSpPr>
          <p:cNvPr id="24" name="Shape 22"/>
          <p:cNvSpPr/>
          <p:nvPr/>
        </p:nvSpPr>
        <p:spPr>
          <a:xfrm>
            <a:off x="709017" y="3488888"/>
            <a:ext cx="13212366" cy="556022"/>
          </a:xfrm>
          <a:prstGeom prst="rect">
            <a:avLst/>
          </a:prstGeom>
          <a:solidFill>
            <a:srgbClr val="FFFFFF">
              <a:alpha val="4000"/>
            </a:srgbClr>
          </a:solidFill>
          <a:ln/>
        </p:spPr>
      </p:sp>
      <p:sp>
        <p:nvSpPr>
          <p:cNvPr id="25" name="Text 23"/>
          <p:cNvSpPr/>
          <p:nvPr/>
        </p:nvSpPr>
        <p:spPr>
          <a:xfrm>
            <a:off x="909638" y="3616643"/>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artificial intelligence</a:t>
            </a:r>
            <a:endParaRPr lang="en-US" sz="1550" dirty="0"/>
          </a:p>
        </p:txBody>
      </p:sp>
      <p:sp>
        <p:nvSpPr>
          <p:cNvPr id="26" name="Text 24"/>
          <p:cNvSpPr/>
          <p:nvPr/>
        </p:nvSpPr>
        <p:spPr>
          <a:xfrm>
            <a:off x="4216479" y="3616643"/>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98</a:t>
            </a:r>
            <a:endParaRPr lang="en-US" sz="1550" dirty="0"/>
          </a:p>
        </p:txBody>
      </p:sp>
      <p:sp>
        <p:nvSpPr>
          <p:cNvPr id="27" name="Text 25"/>
          <p:cNvSpPr/>
          <p:nvPr/>
        </p:nvSpPr>
        <p:spPr>
          <a:xfrm>
            <a:off x="7519511" y="3616643"/>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deep learning</a:t>
            </a:r>
            <a:endParaRPr lang="en-US" sz="1550" dirty="0"/>
          </a:p>
        </p:txBody>
      </p:sp>
      <p:sp>
        <p:nvSpPr>
          <p:cNvPr id="28" name="Text 26"/>
          <p:cNvSpPr/>
          <p:nvPr/>
        </p:nvSpPr>
        <p:spPr>
          <a:xfrm>
            <a:off x="10822543" y="3616643"/>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510</a:t>
            </a:r>
            <a:endParaRPr lang="en-US" sz="1550" dirty="0"/>
          </a:p>
        </p:txBody>
      </p:sp>
      <p:sp>
        <p:nvSpPr>
          <p:cNvPr id="29" name="Shape 27"/>
          <p:cNvSpPr/>
          <p:nvPr/>
        </p:nvSpPr>
        <p:spPr>
          <a:xfrm>
            <a:off x="709017" y="4044910"/>
            <a:ext cx="13212366" cy="556022"/>
          </a:xfrm>
          <a:prstGeom prst="rect">
            <a:avLst/>
          </a:prstGeom>
          <a:solidFill>
            <a:srgbClr val="000000">
              <a:alpha val="4000"/>
            </a:srgbClr>
          </a:solidFill>
          <a:ln/>
        </p:spPr>
      </p:sp>
      <p:sp>
        <p:nvSpPr>
          <p:cNvPr id="30" name="Text 28"/>
          <p:cNvSpPr/>
          <p:nvPr/>
        </p:nvSpPr>
        <p:spPr>
          <a:xfrm>
            <a:off x="909638" y="4172664"/>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cybersecurity</a:t>
            </a:r>
            <a:endParaRPr lang="en-US" sz="1550" dirty="0"/>
          </a:p>
        </p:txBody>
      </p:sp>
      <p:sp>
        <p:nvSpPr>
          <p:cNvPr id="31" name="Text 29"/>
          <p:cNvSpPr/>
          <p:nvPr/>
        </p:nvSpPr>
        <p:spPr>
          <a:xfrm>
            <a:off x="4216479" y="4172664"/>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88</a:t>
            </a:r>
            <a:endParaRPr lang="en-US" sz="1550" dirty="0"/>
          </a:p>
        </p:txBody>
      </p:sp>
      <p:sp>
        <p:nvSpPr>
          <p:cNvPr id="32" name="Text 30"/>
          <p:cNvSpPr/>
          <p:nvPr/>
        </p:nvSpPr>
        <p:spPr>
          <a:xfrm>
            <a:off x="7519511" y="4172664"/>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security</a:t>
            </a:r>
            <a:endParaRPr lang="en-US" sz="1550" dirty="0"/>
          </a:p>
        </p:txBody>
      </p:sp>
      <p:sp>
        <p:nvSpPr>
          <p:cNvPr id="33" name="Text 31"/>
          <p:cNvSpPr/>
          <p:nvPr/>
        </p:nvSpPr>
        <p:spPr>
          <a:xfrm>
            <a:off x="10822543" y="4172664"/>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492</a:t>
            </a:r>
            <a:endParaRPr lang="en-US" sz="1550" dirty="0"/>
          </a:p>
        </p:txBody>
      </p:sp>
      <p:sp>
        <p:nvSpPr>
          <p:cNvPr id="34" name="Shape 32"/>
          <p:cNvSpPr/>
          <p:nvPr/>
        </p:nvSpPr>
        <p:spPr>
          <a:xfrm>
            <a:off x="709017" y="4600932"/>
            <a:ext cx="13212366" cy="556022"/>
          </a:xfrm>
          <a:prstGeom prst="rect">
            <a:avLst/>
          </a:prstGeom>
          <a:solidFill>
            <a:srgbClr val="FFFFFF">
              <a:alpha val="4000"/>
            </a:srgbClr>
          </a:solidFill>
          <a:ln/>
        </p:spPr>
      </p:sp>
      <p:sp>
        <p:nvSpPr>
          <p:cNvPr id="35" name="Text 33"/>
          <p:cNvSpPr/>
          <p:nvPr/>
        </p:nvSpPr>
        <p:spPr>
          <a:xfrm>
            <a:off x="909638" y="4728686"/>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security</a:t>
            </a:r>
            <a:endParaRPr lang="en-US" sz="1550" dirty="0"/>
          </a:p>
        </p:txBody>
      </p:sp>
      <p:sp>
        <p:nvSpPr>
          <p:cNvPr id="36" name="Text 34"/>
          <p:cNvSpPr/>
          <p:nvPr/>
        </p:nvSpPr>
        <p:spPr>
          <a:xfrm>
            <a:off x="4216479" y="4728686"/>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80</a:t>
            </a:r>
            <a:endParaRPr lang="en-US" sz="1550" dirty="0"/>
          </a:p>
        </p:txBody>
      </p:sp>
      <p:sp>
        <p:nvSpPr>
          <p:cNvPr id="37" name="Text 35"/>
          <p:cNvSpPr/>
          <p:nvPr/>
        </p:nvSpPr>
        <p:spPr>
          <a:xfrm>
            <a:off x="7519511" y="4728686"/>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cybersecurity</a:t>
            </a:r>
            <a:endParaRPr lang="en-US" sz="1550" dirty="0"/>
          </a:p>
        </p:txBody>
      </p:sp>
      <p:sp>
        <p:nvSpPr>
          <p:cNvPr id="38" name="Text 36"/>
          <p:cNvSpPr/>
          <p:nvPr/>
        </p:nvSpPr>
        <p:spPr>
          <a:xfrm>
            <a:off x="10822543" y="4728686"/>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402</a:t>
            </a:r>
            <a:endParaRPr lang="en-US" sz="1550" dirty="0"/>
          </a:p>
        </p:txBody>
      </p:sp>
      <p:sp>
        <p:nvSpPr>
          <p:cNvPr id="39" name="Shape 37"/>
          <p:cNvSpPr/>
          <p:nvPr/>
        </p:nvSpPr>
        <p:spPr>
          <a:xfrm>
            <a:off x="709017" y="5156954"/>
            <a:ext cx="13212366" cy="556022"/>
          </a:xfrm>
          <a:prstGeom prst="rect">
            <a:avLst/>
          </a:prstGeom>
          <a:solidFill>
            <a:srgbClr val="000000">
              <a:alpha val="4000"/>
            </a:srgbClr>
          </a:solidFill>
          <a:ln/>
        </p:spPr>
      </p:sp>
      <p:sp>
        <p:nvSpPr>
          <p:cNvPr id="40" name="Text 38"/>
          <p:cNvSpPr/>
          <p:nvPr/>
        </p:nvSpPr>
        <p:spPr>
          <a:xfrm>
            <a:off x="909638" y="5284708"/>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xAI</a:t>
            </a:r>
            <a:endParaRPr lang="en-US" sz="1550" dirty="0"/>
          </a:p>
        </p:txBody>
      </p:sp>
      <p:sp>
        <p:nvSpPr>
          <p:cNvPr id="41" name="Text 39"/>
          <p:cNvSpPr/>
          <p:nvPr/>
        </p:nvSpPr>
        <p:spPr>
          <a:xfrm>
            <a:off x="4216479" y="5284708"/>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70</a:t>
            </a:r>
            <a:endParaRPr lang="en-US" sz="1550" dirty="0"/>
          </a:p>
        </p:txBody>
      </p:sp>
      <p:sp>
        <p:nvSpPr>
          <p:cNvPr id="42" name="Text 40"/>
          <p:cNvSpPr/>
          <p:nvPr/>
        </p:nvSpPr>
        <p:spPr>
          <a:xfrm>
            <a:off x="7519511" y="5284708"/>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xAI</a:t>
            </a:r>
            <a:endParaRPr lang="en-US" sz="1550" dirty="0"/>
          </a:p>
        </p:txBody>
      </p:sp>
      <p:sp>
        <p:nvSpPr>
          <p:cNvPr id="43" name="Text 41"/>
          <p:cNvSpPr/>
          <p:nvPr/>
        </p:nvSpPr>
        <p:spPr>
          <a:xfrm>
            <a:off x="10822543" y="5284708"/>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309</a:t>
            </a:r>
            <a:endParaRPr lang="en-US" sz="1550" dirty="0"/>
          </a:p>
        </p:txBody>
      </p:sp>
      <p:sp>
        <p:nvSpPr>
          <p:cNvPr id="44" name="Shape 42"/>
          <p:cNvSpPr/>
          <p:nvPr/>
        </p:nvSpPr>
        <p:spPr>
          <a:xfrm>
            <a:off x="709017" y="5712976"/>
            <a:ext cx="13212366" cy="856536"/>
          </a:xfrm>
          <a:prstGeom prst="rect">
            <a:avLst/>
          </a:prstGeom>
          <a:solidFill>
            <a:srgbClr val="FFFFFF">
              <a:alpha val="4000"/>
            </a:srgbClr>
          </a:solidFill>
          <a:ln/>
        </p:spPr>
      </p:sp>
      <p:sp>
        <p:nvSpPr>
          <p:cNvPr id="45" name="Text 43"/>
          <p:cNvSpPr/>
          <p:nvPr/>
        </p:nvSpPr>
        <p:spPr>
          <a:xfrm>
            <a:off x="909638" y="5840730"/>
            <a:ext cx="2898458" cy="601028"/>
          </a:xfrm>
          <a:prstGeom prst="rect">
            <a:avLst/>
          </a:prstGeom>
          <a:noFill/>
          <a:ln/>
        </p:spPr>
        <p:txBody>
          <a:bodyPr wrap="squar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explainable artificial intelligence (xAI)</a:t>
            </a:r>
            <a:endParaRPr lang="en-US" sz="1550" dirty="0"/>
          </a:p>
        </p:txBody>
      </p:sp>
      <p:sp>
        <p:nvSpPr>
          <p:cNvPr id="46" name="Text 44"/>
          <p:cNvSpPr/>
          <p:nvPr/>
        </p:nvSpPr>
        <p:spPr>
          <a:xfrm>
            <a:off x="4216479" y="5840730"/>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57</a:t>
            </a:r>
            <a:endParaRPr lang="en-US" sz="1550" dirty="0"/>
          </a:p>
        </p:txBody>
      </p:sp>
      <p:sp>
        <p:nvSpPr>
          <p:cNvPr id="47" name="Text 45"/>
          <p:cNvSpPr/>
          <p:nvPr/>
        </p:nvSpPr>
        <p:spPr>
          <a:xfrm>
            <a:off x="7519511" y="5840730"/>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Feature extraction</a:t>
            </a:r>
            <a:endParaRPr lang="en-US" sz="1550" dirty="0"/>
          </a:p>
        </p:txBody>
      </p:sp>
      <p:sp>
        <p:nvSpPr>
          <p:cNvPr id="48" name="Text 46"/>
          <p:cNvSpPr/>
          <p:nvPr/>
        </p:nvSpPr>
        <p:spPr>
          <a:xfrm>
            <a:off x="10822543" y="5840730"/>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247</a:t>
            </a:r>
            <a:endParaRPr lang="en-US" sz="1550" dirty="0"/>
          </a:p>
        </p:txBody>
      </p:sp>
      <p:sp>
        <p:nvSpPr>
          <p:cNvPr id="49" name="Shape 47"/>
          <p:cNvSpPr/>
          <p:nvPr/>
        </p:nvSpPr>
        <p:spPr>
          <a:xfrm>
            <a:off x="709017" y="6569512"/>
            <a:ext cx="13212366" cy="556022"/>
          </a:xfrm>
          <a:prstGeom prst="rect">
            <a:avLst/>
          </a:prstGeom>
          <a:solidFill>
            <a:srgbClr val="000000">
              <a:alpha val="4000"/>
            </a:srgbClr>
          </a:solidFill>
          <a:ln/>
        </p:spPr>
      </p:sp>
      <p:sp>
        <p:nvSpPr>
          <p:cNvPr id="50" name="Text 48"/>
          <p:cNvSpPr/>
          <p:nvPr/>
        </p:nvSpPr>
        <p:spPr>
          <a:xfrm>
            <a:off x="909638" y="6697266"/>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trustworthy AI</a:t>
            </a:r>
            <a:endParaRPr lang="en-US" sz="1550" dirty="0"/>
          </a:p>
        </p:txBody>
      </p:sp>
      <p:sp>
        <p:nvSpPr>
          <p:cNvPr id="51" name="Text 49"/>
          <p:cNvSpPr/>
          <p:nvPr/>
        </p:nvSpPr>
        <p:spPr>
          <a:xfrm>
            <a:off x="4216479" y="6697266"/>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49</a:t>
            </a:r>
            <a:endParaRPr lang="en-US" sz="1550" dirty="0"/>
          </a:p>
        </p:txBody>
      </p:sp>
      <p:sp>
        <p:nvSpPr>
          <p:cNvPr id="52" name="Text 50"/>
          <p:cNvSpPr/>
          <p:nvPr/>
        </p:nvSpPr>
        <p:spPr>
          <a:xfrm>
            <a:off x="7519511" y="6697266"/>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Internet of things</a:t>
            </a:r>
            <a:endParaRPr lang="en-US" sz="1550" dirty="0"/>
          </a:p>
        </p:txBody>
      </p:sp>
      <p:sp>
        <p:nvSpPr>
          <p:cNvPr id="53" name="Text 51"/>
          <p:cNvSpPr/>
          <p:nvPr/>
        </p:nvSpPr>
        <p:spPr>
          <a:xfrm>
            <a:off x="10822543" y="6697266"/>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233</a:t>
            </a:r>
            <a:endParaRPr lang="en-US" sz="1550" dirty="0"/>
          </a:p>
        </p:txBody>
      </p:sp>
      <p:sp>
        <p:nvSpPr>
          <p:cNvPr id="54" name="Shape 52"/>
          <p:cNvSpPr/>
          <p:nvPr/>
        </p:nvSpPr>
        <p:spPr>
          <a:xfrm>
            <a:off x="709017" y="7125533"/>
            <a:ext cx="13212366" cy="556022"/>
          </a:xfrm>
          <a:prstGeom prst="rect">
            <a:avLst/>
          </a:prstGeom>
          <a:solidFill>
            <a:srgbClr val="FFFFFF">
              <a:alpha val="4000"/>
            </a:srgbClr>
          </a:solidFill>
          <a:ln/>
        </p:spPr>
      </p:sp>
      <p:sp>
        <p:nvSpPr>
          <p:cNvPr id="55" name="Text 53"/>
          <p:cNvSpPr/>
          <p:nvPr/>
        </p:nvSpPr>
        <p:spPr>
          <a:xfrm>
            <a:off x="909638" y="7253288"/>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SHAP</a:t>
            </a:r>
            <a:endParaRPr lang="en-US" sz="1550" dirty="0"/>
          </a:p>
        </p:txBody>
      </p:sp>
      <p:sp>
        <p:nvSpPr>
          <p:cNvPr id="56" name="Text 54"/>
          <p:cNvSpPr/>
          <p:nvPr/>
        </p:nvSpPr>
        <p:spPr>
          <a:xfrm>
            <a:off x="4216479" y="7253288"/>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47</a:t>
            </a:r>
            <a:endParaRPr lang="en-US" sz="1550" dirty="0"/>
          </a:p>
        </p:txBody>
      </p:sp>
      <p:sp>
        <p:nvSpPr>
          <p:cNvPr id="57" name="Text 55"/>
          <p:cNvSpPr/>
          <p:nvPr/>
        </p:nvSpPr>
        <p:spPr>
          <a:xfrm>
            <a:off x="7519511" y="7253288"/>
            <a:ext cx="289464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SHAP</a:t>
            </a:r>
            <a:endParaRPr lang="en-US" sz="1550" dirty="0"/>
          </a:p>
        </p:txBody>
      </p:sp>
      <p:sp>
        <p:nvSpPr>
          <p:cNvPr id="58" name="Text 56"/>
          <p:cNvSpPr/>
          <p:nvPr/>
        </p:nvSpPr>
        <p:spPr>
          <a:xfrm>
            <a:off x="10822543" y="7253288"/>
            <a:ext cx="2898458" cy="300514"/>
          </a:xfrm>
          <a:prstGeom prst="rect">
            <a:avLst/>
          </a:prstGeom>
          <a:noFill/>
          <a:ln/>
        </p:spPr>
        <p:txBody>
          <a:bodyPr wrap="none" lIns="0" tIns="0" rIns="0" bIns="0" rtlCol="0" anchor="t"/>
          <a:lstStyle/>
          <a:p>
            <a:pPr algn="l" indent="0" marL="0">
              <a:lnSpc>
                <a:spcPts val="2350"/>
              </a:lnSpc>
              <a:buNone/>
            </a:pPr>
            <a:r>
              <a:rPr lang="en-US" sz="1550" dirty="0">
                <a:solidFill>
                  <a:srgbClr val="3D3838"/>
                </a:solidFill>
                <a:latin typeface="Source Sans Pro" pitchFamily="34" charset="0"/>
                <a:ea typeface="Source Sans Pro" pitchFamily="34" charset="-122"/>
                <a:cs typeface="Source Sans Pro" pitchFamily="34" charset="-120"/>
              </a:rPr>
              <a:t>228</a:t>
            </a:r>
            <a:endParaRPr lang="en-US" sz="15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63798" y="1982629"/>
            <a:ext cx="5784294" cy="3672126"/>
          </a:xfrm>
          <a:prstGeom prst="rect">
            <a:avLst/>
          </a:prstGeom>
        </p:spPr>
      </p:pic>
      <p:sp>
        <p:nvSpPr>
          <p:cNvPr id="3" name="Text 0"/>
          <p:cNvSpPr/>
          <p:nvPr/>
        </p:nvSpPr>
        <p:spPr>
          <a:xfrm>
            <a:off x="863798" y="5932408"/>
            <a:ext cx="6150293" cy="370165"/>
          </a:xfrm>
          <a:prstGeom prst="rect">
            <a:avLst/>
          </a:prstGeom>
          <a:noFill/>
          <a:ln/>
        </p:spPr>
        <p:txBody>
          <a:bodyPr wrap="none" lIns="0" tIns="0" rIns="0" bIns="0" rtlCol="0" anchor="t"/>
          <a:lstStyle/>
          <a:p>
            <a:pPr algn="l" indent="0" marL="0">
              <a:lnSpc>
                <a:spcPts val="2900"/>
              </a:lnSpc>
              <a:buNone/>
            </a:pPr>
            <a:endParaRPr lang="en-US" sz="1900" dirty="0"/>
          </a:p>
        </p:txBody>
      </p:sp>
      <p:sp>
        <p:nvSpPr>
          <p:cNvPr id="4" name="Text 1"/>
          <p:cNvSpPr/>
          <p:nvPr/>
        </p:nvSpPr>
        <p:spPr>
          <a:xfrm>
            <a:off x="7623929" y="2977039"/>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Ağ Yorumları</a:t>
            </a:r>
            <a:endParaRPr lang="en-US" sz="2200" dirty="0"/>
          </a:p>
        </p:txBody>
      </p:sp>
      <p:sp>
        <p:nvSpPr>
          <p:cNvPr id="5" name="Text 2"/>
          <p:cNvSpPr/>
          <p:nvPr/>
        </p:nvSpPr>
        <p:spPr>
          <a:xfrm>
            <a:off x="7623929" y="3574494"/>
            <a:ext cx="6150293"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Kavramsal kümeler teknik yönlerin güvenlik uygulamalarıyla bütünleştiğini, renkli kümeler ise etik, saldırı tespiti ve güvenilirlik temalarını göstermektedir.</a:t>
            </a:r>
            <a:endParaRPr lang="en-US" sz="1900" dirty="0"/>
          </a:p>
        </p:txBody>
      </p:sp>
      <p:sp>
        <p:nvSpPr>
          <p:cNvPr id="6" name="Text 3"/>
          <p:cNvSpPr/>
          <p:nvPr/>
        </p:nvSpPr>
        <p:spPr>
          <a:xfrm>
            <a:off x="7623929" y="4907042"/>
            <a:ext cx="6150293" cy="370165"/>
          </a:xfrm>
          <a:prstGeom prst="rect">
            <a:avLst/>
          </a:prstGeom>
          <a:noFill/>
          <a:ln/>
        </p:spPr>
        <p:txBody>
          <a:bodyPr wrap="none" lIns="0" tIns="0" rIns="0" bIns="0" rtlCol="0" anchor="t"/>
          <a:lstStyle/>
          <a:p>
            <a:pPr algn="l" indent="0" marL="0">
              <a:lnSpc>
                <a:spcPts val="2900"/>
              </a:lnSpc>
              <a:buNone/>
            </a:pPr>
            <a:endParaRPr lang="en-US" sz="19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63798" y="1031438"/>
            <a:ext cx="6897767" cy="560903"/>
          </a:xfrm>
          <a:prstGeom prst="rect">
            <a:avLst/>
          </a:prstGeom>
          <a:noFill/>
          <a:ln/>
        </p:spPr>
        <p:txBody>
          <a:bodyPr wrap="none" lIns="0" tIns="0" rIns="0" bIns="0" rtlCol="0" anchor="t"/>
          <a:lstStyle/>
          <a:p>
            <a:pPr algn="l" indent="0" marL="0">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Dokümanlar Arası Atıf Analizi</a:t>
            </a:r>
            <a:endParaRPr lang="en-US" sz="3500" dirty="0"/>
          </a:p>
        </p:txBody>
      </p:sp>
      <p:sp>
        <p:nvSpPr>
          <p:cNvPr id="3" name="Text 1"/>
          <p:cNvSpPr/>
          <p:nvPr/>
        </p:nvSpPr>
        <p:spPr>
          <a:xfrm>
            <a:off x="863798" y="2116812"/>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Analiz Özeti</a:t>
            </a:r>
            <a:endParaRPr lang="en-US" sz="2200" dirty="0"/>
          </a:p>
        </p:txBody>
      </p:sp>
      <p:sp>
        <p:nvSpPr>
          <p:cNvPr id="4" name="Text 2"/>
          <p:cNvSpPr/>
          <p:nvPr/>
        </p:nvSpPr>
        <p:spPr>
          <a:xfrm>
            <a:off x="863798" y="2714268"/>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775 belge arasından, en az 2 atıf almış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390 belge</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analiz edildi.</a:t>
            </a:r>
            <a:endParaRPr lang="en-US" sz="1900" dirty="0"/>
          </a:p>
        </p:txBody>
      </p:sp>
      <p:sp>
        <p:nvSpPr>
          <p:cNvPr id="5" name="Text 3"/>
          <p:cNvSpPr/>
          <p:nvPr/>
        </p:nvSpPr>
        <p:spPr>
          <a:xfrm>
            <a:off x="863798" y="3540919"/>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158 belge</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içeren bağlantılı alt ağ üzerinden analiz yürütüldü.</a:t>
            </a:r>
            <a:endParaRPr lang="en-US" sz="1900" dirty="0"/>
          </a:p>
        </p:txBody>
      </p:sp>
      <p:sp>
        <p:nvSpPr>
          <p:cNvPr id="6" name="Text 4"/>
          <p:cNvSpPr/>
          <p:nvPr/>
        </p:nvSpPr>
        <p:spPr>
          <a:xfrm>
            <a:off x="863798" y="4367570"/>
            <a:ext cx="3898940" cy="370165"/>
          </a:xfrm>
          <a:prstGeom prst="rect">
            <a:avLst/>
          </a:prstGeom>
          <a:noFill/>
          <a:ln/>
        </p:spPr>
        <p:txBody>
          <a:bodyPr wrap="non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22 küme (cluster)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tespit edildi.</a:t>
            </a:r>
            <a:endParaRPr lang="en-US" sz="1900" dirty="0"/>
          </a:p>
        </p:txBody>
      </p:sp>
      <p:sp>
        <p:nvSpPr>
          <p:cNvPr id="7" name="Text 5"/>
          <p:cNvSpPr/>
          <p:nvPr/>
        </p:nvSpPr>
        <p:spPr>
          <a:xfrm>
            <a:off x="5372576" y="2116812"/>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Ağ Yorumları</a:t>
            </a:r>
            <a:endParaRPr lang="en-US" sz="2200" dirty="0"/>
          </a:p>
        </p:txBody>
      </p:sp>
      <p:sp>
        <p:nvSpPr>
          <p:cNvPr id="8" name="Text 6"/>
          <p:cNvSpPr/>
          <p:nvPr/>
        </p:nvSpPr>
        <p:spPr>
          <a:xfrm>
            <a:off x="5372576" y="2714268"/>
            <a:ext cx="3898940" cy="1850827"/>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Gunning (2019)</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ve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Capuano (2022)</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çalışmaları 27 bağlantı ile ağın merkezindedir. Bu yayınlar bilgi yayılımında yön verici nitelikte.</a:t>
            </a:r>
            <a:endParaRPr lang="en-US" sz="1900" dirty="0"/>
          </a:p>
        </p:txBody>
      </p:sp>
      <p:sp>
        <p:nvSpPr>
          <p:cNvPr id="9" name="Text 7"/>
          <p:cNvSpPr/>
          <p:nvPr/>
        </p:nvSpPr>
        <p:spPr>
          <a:xfrm>
            <a:off x="5372576" y="4811911"/>
            <a:ext cx="2804874" cy="350639"/>
          </a:xfrm>
          <a:prstGeom prst="rect">
            <a:avLst/>
          </a:prstGeom>
          <a:noFill/>
          <a:ln/>
        </p:spPr>
        <p:txBody>
          <a:bodyPr wrap="none" lIns="0" tIns="0" rIns="0" bIns="0" rtlCol="0" anchor="t"/>
          <a:lstStyle/>
          <a:p>
            <a:pPr algn="l" indent="0" marL="0">
              <a:lnSpc>
                <a:spcPts val="2750"/>
              </a:lnSpc>
              <a:buNone/>
            </a:pPr>
            <a:endParaRPr lang="en-US" sz="2200" dirty="0"/>
          </a:p>
        </p:txBody>
      </p:sp>
      <p:sp>
        <p:nvSpPr>
          <p:cNvPr id="10" name="Text 8"/>
          <p:cNvSpPr/>
          <p:nvPr/>
        </p:nvSpPr>
        <p:spPr>
          <a:xfrm>
            <a:off x="9881354" y="2116812"/>
            <a:ext cx="3898940" cy="701278"/>
          </a:xfrm>
          <a:prstGeom prst="rect">
            <a:avLst/>
          </a:prstGeom>
          <a:noFill/>
          <a:ln/>
        </p:spPr>
        <p:txBody>
          <a:bodyPr wrap="squar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En Etkili Yayınlar (Atıf Sayısı)</a:t>
            </a:r>
            <a:endParaRPr lang="en-US" sz="2200" dirty="0"/>
          </a:p>
        </p:txBody>
      </p:sp>
      <p:sp>
        <p:nvSpPr>
          <p:cNvPr id="11" name="Text 9"/>
          <p:cNvSpPr/>
          <p:nvPr/>
        </p:nvSpPr>
        <p:spPr>
          <a:xfrm>
            <a:off x="9881354" y="3064907"/>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Gunning (2019):</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820 atıf – XAI’nin temel kuramsal kaynağı</a:t>
            </a:r>
            <a:endParaRPr lang="en-US" sz="1900" dirty="0"/>
          </a:p>
        </p:txBody>
      </p:sp>
      <p:sp>
        <p:nvSpPr>
          <p:cNvPr id="12" name="Text 10"/>
          <p:cNvSpPr/>
          <p:nvPr/>
        </p:nvSpPr>
        <p:spPr>
          <a:xfrm>
            <a:off x="9881354" y="3891558"/>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Minh (2022):</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345 atıf – güncel gelişmeleri özetleyen derleme</a:t>
            </a:r>
            <a:endParaRPr lang="en-US" sz="1900" dirty="0"/>
          </a:p>
        </p:txBody>
      </p:sp>
      <p:sp>
        <p:nvSpPr>
          <p:cNvPr id="13" name="Text 11"/>
          <p:cNvSpPr/>
          <p:nvPr/>
        </p:nvSpPr>
        <p:spPr>
          <a:xfrm>
            <a:off x="9881354" y="4718209"/>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Hossain (2020):</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207 atıf – XAI + ağ güvenliği uygulamaları</a:t>
            </a:r>
            <a:endParaRPr lang="en-US" sz="1900" dirty="0"/>
          </a:p>
        </p:txBody>
      </p:sp>
      <p:sp>
        <p:nvSpPr>
          <p:cNvPr id="14" name="Text 12"/>
          <p:cNvSpPr/>
          <p:nvPr/>
        </p:nvSpPr>
        <p:spPr>
          <a:xfrm>
            <a:off x="9881354" y="5544860"/>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Guo (2018):</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189 atıf – güvenlik alanında öncü bildirilerden</a:t>
            </a:r>
            <a:endParaRPr lang="en-US" sz="1900" dirty="0"/>
          </a:p>
        </p:txBody>
      </p:sp>
      <p:sp>
        <p:nvSpPr>
          <p:cNvPr id="15" name="Text 13"/>
          <p:cNvSpPr/>
          <p:nvPr/>
        </p:nvSpPr>
        <p:spPr>
          <a:xfrm>
            <a:off x="9881354" y="6371511"/>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Holzinger (2018, 2021):</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150+ atıf – teorik altyapı ve bilgi çıkarımı</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2057757"/>
            <a:ext cx="5630347" cy="428268"/>
          </a:xfrm>
          <a:prstGeom prst="rect">
            <a:avLst/>
          </a:prstGeom>
          <a:noFill/>
          <a:ln/>
        </p:spPr>
        <p:txBody>
          <a:bodyPr wrap="none" lIns="0" tIns="0" rIns="0" bIns="0" rtlCol="0" anchor="t"/>
          <a:lstStyle/>
          <a:p>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a:t>
            </a:r>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 </a:t>
            </a:r>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Yöntem: Bibliyometrik Analiz</a:t>
            </a:r>
            <a:endParaRPr lang="en-US" sz="2650" dirty="0"/>
          </a:p>
        </p:txBody>
      </p:sp>
      <p:sp>
        <p:nvSpPr>
          <p:cNvPr id="3" name="Text 1"/>
          <p:cNvSpPr/>
          <p:nvPr/>
        </p:nvSpPr>
        <p:spPr>
          <a:xfrm>
            <a:off x="863798" y="2979658"/>
            <a:ext cx="12902803" cy="74033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Bibliyometrik analiz; bilimsel yayınların (makaleler, kitaplar, tezler vb.) nicel (sayısal) özelliklerini inceleyen bir analiz yöntemidir.</a:t>
            </a:r>
            <a:endParaRPr lang="en-US" sz="1900" dirty="0"/>
          </a:p>
        </p:txBody>
      </p:sp>
      <p:sp>
        <p:nvSpPr>
          <p:cNvPr id="4" name="Text 2"/>
          <p:cNvSpPr/>
          <p:nvPr/>
        </p:nvSpPr>
        <p:spPr>
          <a:xfrm>
            <a:off x="863798" y="4090154"/>
            <a:ext cx="3664982" cy="428268"/>
          </a:xfrm>
          <a:prstGeom prst="rect">
            <a:avLst/>
          </a:prstGeom>
          <a:noFill/>
          <a:ln/>
        </p:spPr>
        <p:txBody>
          <a:bodyPr wrap="none" lIns="0" tIns="0" rIns="0" bIns="0" rtlCol="0" anchor="t"/>
          <a:lstStyle/>
          <a:p>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a:t>
            </a:r>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 </a:t>
            </a:r>
            <a:pPr algn="l" indent="0" marL="0">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Beklenen Katkılar</a:t>
            </a:r>
            <a:endParaRPr lang="en-US" sz="2650" dirty="0"/>
          </a:p>
        </p:txBody>
      </p:sp>
      <p:sp>
        <p:nvSpPr>
          <p:cNvPr id="5" name="Text 3"/>
          <p:cNvSpPr/>
          <p:nvPr/>
        </p:nvSpPr>
        <p:spPr>
          <a:xfrm>
            <a:off x="863798" y="4888587"/>
            <a:ext cx="12902803"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Alanın mevcut yapısı anlaşılacak,</a:t>
            </a:r>
            <a:endParaRPr lang="en-US" sz="1900" dirty="0"/>
          </a:p>
        </p:txBody>
      </p:sp>
      <p:sp>
        <p:nvSpPr>
          <p:cNvPr id="6" name="Text 4"/>
          <p:cNvSpPr/>
          <p:nvPr/>
        </p:nvSpPr>
        <p:spPr>
          <a:xfrm>
            <a:off x="863798" y="5345073"/>
            <a:ext cx="12902803"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Literatürdeki boşluklar ve yeni araştırma fırsatları ortaya çıkacaktır,</a:t>
            </a:r>
            <a:endParaRPr lang="en-US" sz="1900" dirty="0"/>
          </a:p>
        </p:txBody>
      </p:sp>
      <p:sp>
        <p:nvSpPr>
          <p:cNvPr id="7" name="Text 5"/>
          <p:cNvSpPr/>
          <p:nvPr/>
        </p:nvSpPr>
        <p:spPr>
          <a:xfrm>
            <a:off x="863798" y="5801558"/>
            <a:ext cx="12902803"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Akademik ve stratejik karar vericilere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yol gösterici bilgiler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sunulacaktır.</a:t>
            </a:r>
            <a:endParaRPr lang="en-US" sz="19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605314" y="657939"/>
            <a:ext cx="13419773"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Dokümanlar Arası Atıf Analizine Göre En Fazla Atıf Alan İlk 10 Yayın</a:t>
            </a:r>
            <a:endParaRPr lang="en-US" sz="1350" dirty="0"/>
          </a:p>
        </p:txBody>
      </p:sp>
      <p:sp>
        <p:nvSpPr>
          <p:cNvPr id="3" name="Shape 1"/>
          <p:cNvSpPr/>
          <p:nvPr/>
        </p:nvSpPr>
        <p:spPr>
          <a:xfrm>
            <a:off x="605314" y="1111925"/>
            <a:ext cx="13419773" cy="6615351"/>
          </a:xfrm>
          <a:prstGeom prst="roundRect">
            <a:avLst>
              <a:gd name="adj" fmla="val 392"/>
            </a:avLst>
          </a:prstGeom>
          <a:noFill/>
          <a:ln w="7620">
            <a:solidFill>
              <a:srgbClr val="000000">
                <a:alpha val="8000"/>
              </a:srgbClr>
            </a:solidFill>
            <a:prstDash val="solid"/>
          </a:ln>
        </p:spPr>
      </p:sp>
      <p:sp>
        <p:nvSpPr>
          <p:cNvPr id="4" name="Shape 2"/>
          <p:cNvSpPr/>
          <p:nvPr/>
        </p:nvSpPr>
        <p:spPr>
          <a:xfrm>
            <a:off x="612934" y="1119545"/>
            <a:ext cx="13404533" cy="482084"/>
          </a:xfrm>
          <a:prstGeom prst="rect">
            <a:avLst/>
          </a:prstGeom>
          <a:solidFill>
            <a:srgbClr val="FFFFFF">
              <a:alpha val="4000"/>
            </a:srgbClr>
          </a:solidFill>
          <a:ln/>
        </p:spPr>
      </p:sp>
      <p:sp>
        <p:nvSpPr>
          <p:cNvPr id="5" name="Text 3"/>
          <p:cNvSpPr/>
          <p:nvPr/>
        </p:nvSpPr>
        <p:spPr>
          <a:xfrm>
            <a:off x="785813" y="1230868"/>
            <a:ext cx="3001566" cy="259437"/>
          </a:xfrm>
          <a:prstGeom prst="rect">
            <a:avLst/>
          </a:prstGeom>
          <a:noFill/>
          <a:ln/>
        </p:spPr>
        <p:txBody>
          <a:bodyPr wrap="none" lIns="0" tIns="0" rIns="0" bIns="0" rtlCol="0" anchor="t"/>
          <a:lstStyle/>
          <a:p>
            <a:pPr algn="l" indent="0" marL="0">
              <a:lnSpc>
                <a:spcPts val="2000"/>
              </a:lnSpc>
              <a:buNone/>
            </a:pPr>
            <a:r>
              <a:rPr lang="en-US" sz="1350" b="1" dirty="0">
                <a:solidFill>
                  <a:srgbClr val="3D3838"/>
                </a:solidFill>
                <a:latin typeface="Source Sans Pro" pitchFamily="34" charset="0"/>
                <a:ea typeface="Source Sans Pro" pitchFamily="34" charset="-122"/>
                <a:cs typeface="Source Sans Pro" pitchFamily="34" charset="-120"/>
              </a:rPr>
              <a:t>İlk Yazar</a:t>
            </a:r>
            <a:endParaRPr lang="en-US" sz="1350" dirty="0"/>
          </a:p>
        </p:txBody>
      </p:sp>
      <p:sp>
        <p:nvSpPr>
          <p:cNvPr id="6" name="Text 4"/>
          <p:cNvSpPr/>
          <p:nvPr/>
        </p:nvSpPr>
        <p:spPr>
          <a:xfrm>
            <a:off x="4140756" y="1230868"/>
            <a:ext cx="2997756" cy="259437"/>
          </a:xfrm>
          <a:prstGeom prst="rect">
            <a:avLst/>
          </a:prstGeom>
          <a:noFill/>
          <a:ln/>
        </p:spPr>
        <p:txBody>
          <a:bodyPr wrap="none" lIns="0" tIns="0" rIns="0" bIns="0" rtlCol="0" anchor="t"/>
          <a:lstStyle/>
          <a:p>
            <a:pPr algn="l" indent="0" marL="0">
              <a:lnSpc>
                <a:spcPts val="2000"/>
              </a:lnSpc>
              <a:buNone/>
            </a:pPr>
            <a:r>
              <a:rPr lang="en-US" sz="1350" b="1" dirty="0">
                <a:solidFill>
                  <a:srgbClr val="3D3838"/>
                </a:solidFill>
                <a:latin typeface="Source Sans Pro" pitchFamily="34" charset="0"/>
                <a:ea typeface="Source Sans Pro" pitchFamily="34" charset="-122"/>
                <a:cs typeface="Source Sans Pro" pitchFamily="34" charset="-120"/>
              </a:rPr>
              <a:t>Yayın Yılı</a:t>
            </a:r>
            <a:endParaRPr lang="en-US" sz="1350" dirty="0"/>
          </a:p>
        </p:txBody>
      </p:sp>
      <p:sp>
        <p:nvSpPr>
          <p:cNvPr id="7" name="Text 5"/>
          <p:cNvSpPr/>
          <p:nvPr/>
        </p:nvSpPr>
        <p:spPr>
          <a:xfrm>
            <a:off x="7491889" y="1230868"/>
            <a:ext cx="2997756" cy="259437"/>
          </a:xfrm>
          <a:prstGeom prst="rect">
            <a:avLst/>
          </a:prstGeom>
          <a:noFill/>
          <a:ln/>
        </p:spPr>
        <p:txBody>
          <a:bodyPr wrap="none" lIns="0" tIns="0" rIns="0" bIns="0" rtlCol="0" anchor="t"/>
          <a:lstStyle/>
          <a:p>
            <a:pPr algn="l" indent="0" marL="0">
              <a:lnSpc>
                <a:spcPts val="2000"/>
              </a:lnSpc>
              <a:buNone/>
            </a:pPr>
            <a:r>
              <a:rPr lang="en-US" sz="1350" b="1" dirty="0">
                <a:solidFill>
                  <a:srgbClr val="3D3838"/>
                </a:solidFill>
                <a:latin typeface="Source Sans Pro" pitchFamily="34" charset="0"/>
                <a:ea typeface="Source Sans Pro" pitchFamily="34" charset="-122"/>
                <a:cs typeface="Source Sans Pro" pitchFamily="34" charset="-120"/>
              </a:rPr>
              <a:t>Yayın Yeri(Kaynak)</a:t>
            </a:r>
            <a:endParaRPr lang="en-US" sz="1350" dirty="0"/>
          </a:p>
        </p:txBody>
      </p:sp>
      <p:sp>
        <p:nvSpPr>
          <p:cNvPr id="8" name="Text 6"/>
          <p:cNvSpPr/>
          <p:nvPr/>
        </p:nvSpPr>
        <p:spPr>
          <a:xfrm>
            <a:off x="10843022" y="1230868"/>
            <a:ext cx="3001566" cy="259437"/>
          </a:xfrm>
          <a:prstGeom prst="rect">
            <a:avLst/>
          </a:prstGeom>
          <a:noFill/>
          <a:ln/>
        </p:spPr>
        <p:txBody>
          <a:bodyPr wrap="none" lIns="0" tIns="0" rIns="0" bIns="0" rtlCol="0" anchor="t"/>
          <a:lstStyle/>
          <a:p>
            <a:pPr algn="l" indent="0" marL="0">
              <a:lnSpc>
                <a:spcPts val="2000"/>
              </a:lnSpc>
              <a:buNone/>
            </a:pPr>
            <a:r>
              <a:rPr lang="en-US" sz="1350" b="1" dirty="0">
                <a:solidFill>
                  <a:srgbClr val="3D3838"/>
                </a:solidFill>
                <a:latin typeface="Source Sans Pro" pitchFamily="34" charset="0"/>
                <a:ea typeface="Source Sans Pro" pitchFamily="34" charset="-122"/>
                <a:cs typeface="Source Sans Pro" pitchFamily="34" charset="-120"/>
              </a:rPr>
              <a:t>Atıf</a:t>
            </a:r>
            <a:endParaRPr lang="en-US" sz="1350" dirty="0"/>
          </a:p>
        </p:txBody>
      </p:sp>
      <p:sp>
        <p:nvSpPr>
          <p:cNvPr id="9" name="Shape 7"/>
          <p:cNvSpPr/>
          <p:nvPr/>
        </p:nvSpPr>
        <p:spPr>
          <a:xfrm>
            <a:off x="612934" y="1601629"/>
            <a:ext cx="13404533" cy="482084"/>
          </a:xfrm>
          <a:prstGeom prst="rect">
            <a:avLst/>
          </a:prstGeom>
          <a:solidFill>
            <a:srgbClr val="000000">
              <a:alpha val="4000"/>
            </a:srgbClr>
          </a:solidFill>
          <a:ln/>
        </p:spPr>
      </p:sp>
      <p:sp>
        <p:nvSpPr>
          <p:cNvPr id="10" name="Text 8"/>
          <p:cNvSpPr/>
          <p:nvPr/>
        </p:nvSpPr>
        <p:spPr>
          <a:xfrm>
            <a:off x="785813" y="1712952"/>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gunning</a:t>
            </a:r>
            <a:endParaRPr lang="en-US" sz="1350" dirty="0"/>
          </a:p>
        </p:txBody>
      </p:sp>
      <p:sp>
        <p:nvSpPr>
          <p:cNvPr id="11" name="Text 9"/>
          <p:cNvSpPr/>
          <p:nvPr/>
        </p:nvSpPr>
        <p:spPr>
          <a:xfrm>
            <a:off x="4140756" y="1712952"/>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2019</a:t>
            </a:r>
            <a:endParaRPr lang="en-US" sz="1350" dirty="0"/>
          </a:p>
        </p:txBody>
      </p:sp>
      <p:sp>
        <p:nvSpPr>
          <p:cNvPr id="12" name="Text 10"/>
          <p:cNvSpPr/>
          <p:nvPr/>
        </p:nvSpPr>
        <p:spPr>
          <a:xfrm>
            <a:off x="7491889" y="1712952"/>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AI Magazine</a:t>
            </a:r>
            <a:endParaRPr lang="en-US" sz="1350" dirty="0"/>
          </a:p>
        </p:txBody>
      </p:sp>
      <p:sp>
        <p:nvSpPr>
          <p:cNvPr id="13" name="Text 11"/>
          <p:cNvSpPr/>
          <p:nvPr/>
        </p:nvSpPr>
        <p:spPr>
          <a:xfrm>
            <a:off x="10843022" y="1712952"/>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820</a:t>
            </a:r>
            <a:endParaRPr lang="en-US" sz="1350" dirty="0"/>
          </a:p>
        </p:txBody>
      </p:sp>
      <p:sp>
        <p:nvSpPr>
          <p:cNvPr id="14" name="Shape 12"/>
          <p:cNvSpPr/>
          <p:nvPr/>
        </p:nvSpPr>
        <p:spPr>
          <a:xfrm>
            <a:off x="612934" y="2083713"/>
            <a:ext cx="13404533" cy="482084"/>
          </a:xfrm>
          <a:prstGeom prst="rect">
            <a:avLst/>
          </a:prstGeom>
          <a:solidFill>
            <a:srgbClr val="FFFFFF">
              <a:alpha val="4000"/>
            </a:srgbClr>
          </a:solidFill>
          <a:ln/>
        </p:spPr>
      </p:sp>
      <p:sp>
        <p:nvSpPr>
          <p:cNvPr id="15" name="Text 13"/>
          <p:cNvSpPr/>
          <p:nvPr/>
        </p:nvSpPr>
        <p:spPr>
          <a:xfrm>
            <a:off x="785813" y="2195036"/>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minh</a:t>
            </a:r>
            <a:endParaRPr lang="en-US" sz="1350" dirty="0"/>
          </a:p>
        </p:txBody>
      </p:sp>
      <p:sp>
        <p:nvSpPr>
          <p:cNvPr id="16" name="Text 14"/>
          <p:cNvSpPr/>
          <p:nvPr/>
        </p:nvSpPr>
        <p:spPr>
          <a:xfrm>
            <a:off x="4140756" y="2195036"/>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2022</a:t>
            </a:r>
            <a:endParaRPr lang="en-US" sz="1350" dirty="0"/>
          </a:p>
        </p:txBody>
      </p:sp>
      <p:sp>
        <p:nvSpPr>
          <p:cNvPr id="17" name="Text 15"/>
          <p:cNvSpPr/>
          <p:nvPr/>
        </p:nvSpPr>
        <p:spPr>
          <a:xfrm>
            <a:off x="7491889" y="2195036"/>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Artificial Intelligence Review</a:t>
            </a:r>
            <a:endParaRPr lang="en-US" sz="1350" dirty="0"/>
          </a:p>
        </p:txBody>
      </p:sp>
      <p:sp>
        <p:nvSpPr>
          <p:cNvPr id="18" name="Text 16"/>
          <p:cNvSpPr/>
          <p:nvPr/>
        </p:nvSpPr>
        <p:spPr>
          <a:xfrm>
            <a:off x="10843022" y="2195036"/>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345</a:t>
            </a:r>
            <a:endParaRPr lang="en-US" sz="1350" dirty="0"/>
          </a:p>
        </p:txBody>
      </p:sp>
      <p:sp>
        <p:nvSpPr>
          <p:cNvPr id="19" name="Shape 17"/>
          <p:cNvSpPr/>
          <p:nvPr/>
        </p:nvSpPr>
        <p:spPr>
          <a:xfrm>
            <a:off x="612934" y="2565797"/>
            <a:ext cx="13404533" cy="482084"/>
          </a:xfrm>
          <a:prstGeom prst="rect">
            <a:avLst/>
          </a:prstGeom>
          <a:solidFill>
            <a:srgbClr val="000000">
              <a:alpha val="4000"/>
            </a:srgbClr>
          </a:solidFill>
          <a:ln/>
        </p:spPr>
      </p:sp>
      <p:sp>
        <p:nvSpPr>
          <p:cNvPr id="20" name="Text 18"/>
          <p:cNvSpPr/>
          <p:nvPr/>
        </p:nvSpPr>
        <p:spPr>
          <a:xfrm>
            <a:off x="785813" y="2677120"/>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hossain</a:t>
            </a:r>
            <a:endParaRPr lang="en-US" sz="1350" dirty="0"/>
          </a:p>
        </p:txBody>
      </p:sp>
      <p:sp>
        <p:nvSpPr>
          <p:cNvPr id="21" name="Text 19"/>
          <p:cNvSpPr/>
          <p:nvPr/>
        </p:nvSpPr>
        <p:spPr>
          <a:xfrm>
            <a:off x="4140756" y="2677120"/>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2020</a:t>
            </a:r>
            <a:endParaRPr lang="en-US" sz="1350" dirty="0"/>
          </a:p>
        </p:txBody>
      </p:sp>
      <p:sp>
        <p:nvSpPr>
          <p:cNvPr id="22" name="Text 20"/>
          <p:cNvSpPr/>
          <p:nvPr/>
        </p:nvSpPr>
        <p:spPr>
          <a:xfrm>
            <a:off x="7491889" y="2677120"/>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IEEE Network</a:t>
            </a:r>
            <a:endParaRPr lang="en-US" sz="1350" dirty="0"/>
          </a:p>
        </p:txBody>
      </p:sp>
      <p:sp>
        <p:nvSpPr>
          <p:cNvPr id="23" name="Text 21"/>
          <p:cNvSpPr/>
          <p:nvPr/>
        </p:nvSpPr>
        <p:spPr>
          <a:xfrm>
            <a:off x="10843022" y="2677120"/>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207</a:t>
            </a:r>
            <a:endParaRPr lang="en-US" sz="1350" dirty="0"/>
          </a:p>
        </p:txBody>
      </p:sp>
      <p:sp>
        <p:nvSpPr>
          <p:cNvPr id="24" name="Shape 22"/>
          <p:cNvSpPr/>
          <p:nvPr/>
        </p:nvSpPr>
        <p:spPr>
          <a:xfrm>
            <a:off x="612934" y="3047881"/>
            <a:ext cx="13404533" cy="741521"/>
          </a:xfrm>
          <a:prstGeom prst="rect">
            <a:avLst/>
          </a:prstGeom>
          <a:solidFill>
            <a:srgbClr val="FFFFFF">
              <a:alpha val="4000"/>
            </a:srgbClr>
          </a:solidFill>
          <a:ln/>
        </p:spPr>
      </p:sp>
      <p:sp>
        <p:nvSpPr>
          <p:cNvPr id="25" name="Text 23"/>
          <p:cNvSpPr/>
          <p:nvPr/>
        </p:nvSpPr>
        <p:spPr>
          <a:xfrm>
            <a:off x="785813" y="3159204"/>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o'sullivan</a:t>
            </a:r>
            <a:endParaRPr lang="en-US" sz="1350" dirty="0"/>
          </a:p>
        </p:txBody>
      </p:sp>
      <p:sp>
        <p:nvSpPr>
          <p:cNvPr id="26" name="Text 24"/>
          <p:cNvSpPr/>
          <p:nvPr/>
        </p:nvSpPr>
        <p:spPr>
          <a:xfrm>
            <a:off x="4140756" y="3159204"/>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2019</a:t>
            </a:r>
            <a:endParaRPr lang="en-US" sz="1350" dirty="0"/>
          </a:p>
        </p:txBody>
      </p:sp>
      <p:sp>
        <p:nvSpPr>
          <p:cNvPr id="27" name="Text 25"/>
          <p:cNvSpPr/>
          <p:nvPr/>
        </p:nvSpPr>
        <p:spPr>
          <a:xfrm>
            <a:off x="7491889" y="3159204"/>
            <a:ext cx="2997756" cy="518874"/>
          </a:xfrm>
          <a:prstGeom prst="rect">
            <a:avLst/>
          </a:prstGeom>
          <a:noFill/>
          <a:ln/>
        </p:spPr>
        <p:txBody>
          <a:bodyPr wrap="squar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International Journal of Medical Robotics and Computer Assisted Surgery</a:t>
            </a:r>
            <a:endParaRPr lang="en-US" sz="1350" dirty="0"/>
          </a:p>
        </p:txBody>
      </p:sp>
      <p:sp>
        <p:nvSpPr>
          <p:cNvPr id="28" name="Text 26"/>
          <p:cNvSpPr/>
          <p:nvPr/>
        </p:nvSpPr>
        <p:spPr>
          <a:xfrm>
            <a:off x="10843022" y="3159204"/>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201</a:t>
            </a:r>
            <a:endParaRPr lang="en-US" sz="1350" dirty="0"/>
          </a:p>
        </p:txBody>
      </p:sp>
      <p:sp>
        <p:nvSpPr>
          <p:cNvPr id="29" name="Shape 27"/>
          <p:cNvSpPr/>
          <p:nvPr/>
        </p:nvSpPr>
        <p:spPr>
          <a:xfrm>
            <a:off x="612934" y="3789402"/>
            <a:ext cx="13404533" cy="1000958"/>
          </a:xfrm>
          <a:prstGeom prst="rect">
            <a:avLst/>
          </a:prstGeom>
          <a:solidFill>
            <a:srgbClr val="000000">
              <a:alpha val="4000"/>
            </a:srgbClr>
          </a:solidFill>
          <a:ln/>
        </p:spPr>
      </p:sp>
      <p:sp>
        <p:nvSpPr>
          <p:cNvPr id="30" name="Text 28"/>
          <p:cNvSpPr/>
          <p:nvPr/>
        </p:nvSpPr>
        <p:spPr>
          <a:xfrm>
            <a:off x="785813" y="3900726"/>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guo</a:t>
            </a:r>
            <a:endParaRPr lang="en-US" sz="1350" dirty="0"/>
          </a:p>
        </p:txBody>
      </p:sp>
      <p:sp>
        <p:nvSpPr>
          <p:cNvPr id="31" name="Text 29"/>
          <p:cNvSpPr/>
          <p:nvPr/>
        </p:nvSpPr>
        <p:spPr>
          <a:xfrm>
            <a:off x="4140756" y="3900726"/>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2018</a:t>
            </a:r>
            <a:endParaRPr lang="en-US" sz="1350" dirty="0"/>
          </a:p>
        </p:txBody>
      </p:sp>
      <p:sp>
        <p:nvSpPr>
          <p:cNvPr id="32" name="Text 30"/>
          <p:cNvSpPr/>
          <p:nvPr/>
        </p:nvSpPr>
        <p:spPr>
          <a:xfrm>
            <a:off x="7491889" y="3900726"/>
            <a:ext cx="2997756" cy="778312"/>
          </a:xfrm>
          <a:prstGeom prst="rect">
            <a:avLst/>
          </a:prstGeom>
          <a:noFill/>
          <a:ln/>
        </p:spPr>
        <p:txBody>
          <a:bodyPr wrap="squar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Proceedings of the 2018 ACM SIGSAC Conference on Computer and Communications Security (CCS '18)</a:t>
            </a:r>
            <a:endParaRPr lang="en-US" sz="1350" dirty="0"/>
          </a:p>
        </p:txBody>
      </p:sp>
      <p:sp>
        <p:nvSpPr>
          <p:cNvPr id="33" name="Text 31"/>
          <p:cNvSpPr/>
          <p:nvPr/>
        </p:nvSpPr>
        <p:spPr>
          <a:xfrm>
            <a:off x="10843022" y="3900726"/>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189</a:t>
            </a:r>
            <a:endParaRPr lang="en-US" sz="1350" dirty="0"/>
          </a:p>
        </p:txBody>
      </p:sp>
      <p:sp>
        <p:nvSpPr>
          <p:cNvPr id="34" name="Shape 32"/>
          <p:cNvSpPr/>
          <p:nvPr/>
        </p:nvSpPr>
        <p:spPr>
          <a:xfrm>
            <a:off x="612934" y="4790361"/>
            <a:ext cx="13404533" cy="741521"/>
          </a:xfrm>
          <a:prstGeom prst="rect">
            <a:avLst/>
          </a:prstGeom>
          <a:solidFill>
            <a:srgbClr val="FFFFFF">
              <a:alpha val="4000"/>
            </a:srgbClr>
          </a:solidFill>
          <a:ln/>
        </p:spPr>
      </p:sp>
      <p:sp>
        <p:nvSpPr>
          <p:cNvPr id="35" name="Text 33"/>
          <p:cNvSpPr/>
          <p:nvPr/>
        </p:nvSpPr>
        <p:spPr>
          <a:xfrm>
            <a:off x="785813" y="4901684"/>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holzinger</a:t>
            </a:r>
            <a:endParaRPr lang="en-US" sz="1350" dirty="0"/>
          </a:p>
        </p:txBody>
      </p:sp>
      <p:sp>
        <p:nvSpPr>
          <p:cNvPr id="36" name="Text 34"/>
          <p:cNvSpPr/>
          <p:nvPr/>
        </p:nvSpPr>
        <p:spPr>
          <a:xfrm>
            <a:off x="4140756" y="4901684"/>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2018</a:t>
            </a:r>
            <a:endParaRPr lang="en-US" sz="1350" dirty="0"/>
          </a:p>
        </p:txBody>
      </p:sp>
      <p:sp>
        <p:nvSpPr>
          <p:cNvPr id="37" name="Text 35"/>
          <p:cNvSpPr/>
          <p:nvPr/>
        </p:nvSpPr>
        <p:spPr>
          <a:xfrm>
            <a:off x="7491889" y="4901684"/>
            <a:ext cx="2997756" cy="518874"/>
          </a:xfrm>
          <a:prstGeom prst="rect">
            <a:avLst/>
          </a:prstGeom>
          <a:noFill/>
          <a:ln/>
        </p:spPr>
        <p:txBody>
          <a:bodyPr wrap="squar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Machine Learning and Knowledge Extraction, CD-MAKE 2018</a:t>
            </a:r>
            <a:endParaRPr lang="en-US" sz="1350" dirty="0"/>
          </a:p>
        </p:txBody>
      </p:sp>
      <p:sp>
        <p:nvSpPr>
          <p:cNvPr id="38" name="Text 36"/>
          <p:cNvSpPr/>
          <p:nvPr/>
        </p:nvSpPr>
        <p:spPr>
          <a:xfrm>
            <a:off x="10843022" y="4901684"/>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150</a:t>
            </a:r>
            <a:endParaRPr lang="en-US" sz="1350" dirty="0"/>
          </a:p>
        </p:txBody>
      </p:sp>
      <p:sp>
        <p:nvSpPr>
          <p:cNvPr id="39" name="Shape 37"/>
          <p:cNvSpPr/>
          <p:nvPr/>
        </p:nvSpPr>
        <p:spPr>
          <a:xfrm>
            <a:off x="612934" y="5531882"/>
            <a:ext cx="13404533" cy="741521"/>
          </a:xfrm>
          <a:prstGeom prst="rect">
            <a:avLst/>
          </a:prstGeom>
          <a:solidFill>
            <a:srgbClr val="000000">
              <a:alpha val="4000"/>
            </a:srgbClr>
          </a:solidFill>
          <a:ln/>
        </p:spPr>
      </p:sp>
      <p:sp>
        <p:nvSpPr>
          <p:cNvPr id="40" name="Text 38"/>
          <p:cNvSpPr/>
          <p:nvPr/>
        </p:nvSpPr>
        <p:spPr>
          <a:xfrm>
            <a:off x="785813" y="5643205"/>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holzinger</a:t>
            </a:r>
            <a:endParaRPr lang="en-US" sz="1350" dirty="0"/>
          </a:p>
        </p:txBody>
      </p:sp>
      <p:sp>
        <p:nvSpPr>
          <p:cNvPr id="41" name="Text 39"/>
          <p:cNvSpPr/>
          <p:nvPr/>
        </p:nvSpPr>
        <p:spPr>
          <a:xfrm>
            <a:off x="4140756" y="5643205"/>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2021</a:t>
            </a:r>
            <a:endParaRPr lang="en-US" sz="1350" dirty="0"/>
          </a:p>
        </p:txBody>
      </p:sp>
      <p:sp>
        <p:nvSpPr>
          <p:cNvPr id="42" name="Text 40"/>
          <p:cNvSpPr/>
          <p:nvPr/>
        </p:nvSpPr>
        <p:spPr>
          <a:xfrm>
            <a:off x="7491889" y="5643205"/>
            <a:ext cx="2997756" cy="518874"/>
          </a:xfrm>
          <a:prstGeom prst="rect">
            <a:avLst/>
          </a:prstGeom>
          <a:noFill/>
          <a:ln/>
        </p:spPr>
        <p:txBody>
          <a:bodyPr wrap="squar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Machine Learning and Knowledge Extraction, CD-MAKE 2021</a:t>
            </a:r>
            <a:endParaRPr lang="en-US" sz="1350" dirty="0"/>
          </a:p>
        </p:txBody>
      </p:sp>
      <p:sp>
        <p:nvSpPr>
          <p:cNvPr id="43" name="Text 41"/>
          <p:cNvSpPr/>
          <p:nvPr/>
        </p:nvSpPr>
        <p:spPr>
          <a:xfrm>
            <a:off x="10843022" y="5643205"/>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147</a:t>
            </a:r>
            <a:endParaRPr lang="en-US" sz="1350" dirty="0"/>
          </a:p>
        </p:txBody>
      </p:sp>
      <p:sp>
        <p:nvSpPr>
          <p:cNvPr id="44" name="Shape 42"/>
          <p:cNvSpPr/>
          <p:nvPr/>
        </p:nvSpPr>
        <p:spPr>
          <a:xfrm>
            <a:off x="612934" y="6273403"/>
            <a:ext cx="13404533" cy="482084"/>
          </a:xfrm>
          <a:prstGeom prst="rect">
            <a:avLst/>
          </a:prstGeom>
          <a:solidFill>
            <a:srgbClr val="FFFFFF">
              <a:alpha val="4000"/>
            </a:srgbClr>
          </a:solidFill>
          <a:ln/>
        </p:spPr>
      </p:sp>
      <p:sp>
        <p:nvSpPr>
          <p:cNvPr id="45" name="Text 43"/>
          <p:cNvSpPr/>
          <p:nvPr/>
        </p:nvSpPr>
        <p:spPr>
          <a:xfrm>
            <a:off x="785813" y="6384727"/>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mikalef</a:t>
            </a:r>
            <a:endParaRPr lang="en-US" sz="1350" dirty="0"/>
          </a:p>
        </p:txBody>
      </p:sp>
      <p:sp>
        <p:nvSpPr>
          <p:cNvPr id="46" name="Text 44"/>
          <p:cNvSpPr/>
          <p:nvPr/>
        </p:nvSpPr>
        <p:spPr>
          <a:xfrm>
            <a:off x="4140756" y="6384727"/>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2022</a:t>
            </a:r>
            <a:endParaRPr lang="en-US" sz="1350" dirty="0"/>
          </a:p>
        </p:txBody>
      </p:sp>
      <p:sp>
        <p:nvSpPr>
          <p:cNvPr id="47" name="Text 45"/>
          <p:cNvSpPr/>
          <p:nvPr/>
        </p:nvSpPr>
        <p:spPr>
          <a:xfrm>
            <a:off x="7491889" y="6384727"/>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European Journal of Information Systems</a:t>
            </a:r>
            <a:endParaRPr lang="en-US" sz="1350" dirty="0"/>
          </a:p>
        </p:txBody>
      </p:sp>
      <p:sp>
        <p:nvSpPr>
          <p:cNvPr id="48" name="Text 46"/>
          <p:cNvSpPr/>
          <p:nvPr/>
        </p:nvSpPr>
        <p:spPr>
          <a:xfrm>
            <a:off x="10843022" y="6384727"/>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135</a:t>
            </a:r>
            <a:endParaRPr lang="en-US" sz="1350" dirty="0"/>
          </a:p>
        </p:txBody>
      </p:sp>
      <p:sp>
        <p:nvSpPr>
          <p:cNvPr id="49" name="Shape 47"/>
          <p:cNvSpPr/>
          <p:nvPr/>
        </p:nvSpPr>
        <p:spPr>
          <a:xfrm>
            <a:off x="612934" y="6755487"/>
            <a:ext cx="13404533" cy="482084"/>
          </a:xfrm>
          <a:prstGeom prst="rect">
            <a:avLst/>
          </a:prstGeom>
          <a:solidFill>
            <a:srgbClr val="000000">
              <a:alpha val="4000"/>
            </a:srgbClr>
          </a:solidFill>
          <a:ln/>
        </p:spPr>
      </p:sp>
      <p:sp>
        <p:nvSpPr>
          <p:cNvPr id="50" name="Text 48"/>
          <p:cNvSpPr/>
          <p:nvPr/>
        </p:nvSpPr>
        <p:spPr>
          <a:xfrm>
            <a:off x="785813" y="6866811"/>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mahbooba</a:t>
            </a:r>
            <a:endParaRPr lang="en-US" sz="1350" dirty="0"/>
          </a:p>
        </p:txBody>
      </p:sp>
      <p:sp>
        <p:nvSpPr>
          <p:cNvPr id="51" name="Text 49"/>
          <p:cNvSpPr/>
          <p:nvPr/>
        </p:nvSpPr>
        <p:spPr>
          <a:xfrm>
            <a:off x="4140756" y="6866811"/>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2021</a:t>
            </a:r>
            <a:endParaRPr lang="en-US" sz="1350" dirty="0"/>
          </a:p>
        </p:txBody>
      </p:sp>
      <p:sp>
        <p:nvSpPr>
          <p:cNvPr id="52" name="Text 50"/>
          <p:cNvSpPr/>
          <p:nvPr/>
        </p:nvSpPr>
        <p:spPr>
          <a:xfrm>
            <a:off x="7491889" y="6866811"/>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Complexity</a:t>
            </a:r>
            <a:endParaRPr lang="en-US" sz="1350" dirty="0"/>
          </a:p>
        </p:txBody>
      </p:sp>
      <p:sp>
        <p:nvSpPr>
          <p:cNvPr id="53" name="Text 51"/>
          <p:cNvSpPr/>
          <p:nvPr/>
        </p:nvSpPr>
        <p:spPr>
          <a:xfrm>
            <a:off x="10843022" y="6866811"/>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132</a:t>
            </a:r>
            <a:endParaRPr lang="en-US" sz="1350" dirty="0"/>
          </a:p>
        </p:txBody>
      </p:sp>
      <p:sp>
        <p:nvSpPr>
          <p:cNvPr id="54" name="Shape 52"/>
          <p:cNvSpPr/>
          <p:nvPr/>
        </p:nvSpPr>
        <p:spPr>
          <a:xfrm>
            <a:off x="612934" y="7237571"/>
            <a:ext cx="13404533" cy="482084"/>
          </a:xfrm>
          <a:prstGeom prst="rect">
            <a:avLst/>
          </a:prstGeom>
          <a:solidFill>
            <a:srgbClr val="FFFFFF">
              <a:alpha val="4000"/>
            </a:srgbClr>
          </a:solidFill>
          <a:ln/>
        </p:spPr>
      </p:sp>
      <p:sp>
        <p:nvSpPr>
          <p:cNvPr id="55" name="Text 53"/>
          <p:cNvSpPr/>
          <p:nvPr/>
        </p:nvSpPr>
        <p:spPr>
          <a:xfrm>
            <a:off x="785813" y="7348895"/>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wolanin</a:t>
            </a:r>
            <a:endParaRPr lang="en-US" sz="1350" dirty="0"/>
          </a:p>
        </p:txBody>
      </p:sp>
      <p:sp>
        <p:nvSpPr>
          <p:cNvPr id="56" name="Text 54"/>
          <p:cNvSpPr/>
          <p:nvPr/>
        </p:nvSpPr>
        <p:spPr>
          <a:xfrm>
            <a:off x="4140756" y="7348895"/>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2020</a:t>
            </a:r>
            <a:endParaRPr lang="en-US" sz="1350" dirty="0"/>
          </a:p>
        </p:txBody>
      </p:sp>
      <p:sp>
        <p:nvSpPr>
          <p:cNvPr id="57" name="Text 55"/>
          <p:cNvSpPr/>
          <p:nvPr/>
        </p:nvSpPr>
        <p:spPr>
          <a:xfrm>
            <a:off x="7491889" y="7348895"/>
            <a:ext cx="299775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Environmental Research Letters</a:t>
            </a:r>
            <a:endParaRPr lang="en-US" sz="1350" dirty="0"/>
          </a:p>
        </p:txBody>
      </p:sp>
      <p:sp>
        <p:nvSpPr>
          <p:cNvPr id="58" name="Text 56"/>
          <p:cNvSpPr/>
          <p:nvPr/>
        </p:nvSpPr>
        <p:spPr>
          <a:xfrm>
            <a:off x="10843022" y="7348895"/>
            <a:ext cx="3001566" cy="259437"/>
          </a:xfrm>
          <a:prstGeom prst="rect">
            <a:avLst/>
          </a:prstGeom>
          <a:noFill/>
          <a:ln/>
        </p:spPr>
        <p:txBody>
          <a:bodyPr wrap="none" lIns="0" tIns="0" rIns="0" bIns="0" rtlCol="0" anchor="t"/>
          <a:lstStyle/>
          <a:p>
            <a:pPr algn="l" indent="0" marL="0">
              <a:lnSpc>
                <a:spcPts val="2000"/>
              </a:lnSpc>
              <a:buNone/>
            </a:pPr>
            <a:r>
              <a:rPr lang="en-US" sz="1350" dirty="0">
                <a:solidFill>
                  <a:srgbClr val="3D3838"/>
                </a:solidFill>
                <a:latin typeface="Source Sans Pro" pitchFamily="34" charset="0"/>
                <a:ea typeface="Source Sans Pro" pitchFamily="34" charset="-122"/>
                <a:cs typeface="Source Sans Pro" pitchFamily="34" charset="-120"/>
              </a:rPr>
              <a:t>119</a:t>
            </a:r>
            <a:endParaRPr lang="en-US" sz="13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38200" y="874157"/>
            <a:ext cx="12954000" cy="359331"/>
          </a:xfrm>
          <a:prstGeom prst="rect">
            <a:avLst/>
          </a:prstGeom>
          <a:noFill/>
          <a:ln/>
        </p:spPr>
        <p:txBody>
          <a:bodyPr wrap="none" lIns="0" tIns="0" rIns="0" bIns="0" rtlCol="0" anchor="t"/>
          <a:lstStyle/>
          <a:p>
            <a:pPr algn="l" indent="0" marL="0">
              <a:lnSpc>
                <a:spcPts val="2800"/>
              </a:lnSpc>
              <a:buNone/>
            </a:pPr>
            <a:r>
              <a:rPr lang="en-US" sz="1850" dirty="0">
                <a:solidFill>
                  <a:srgbClr val="3D3838"/>
                </a:solidFill>
                <a:latin typeface="Source Sans Pro" pitchFamily="34" charset="0"/>
                <a:ea typeface="Source Sans Pro" pitchFamily="34" charset="-122"/>
                <a:cs typeface="Source Sans Pro" pitchFamily="34" charset="-120"/>
              </a:rPr>
              <a:t>     Dokümanlar Arası Atıf Analizi</a:t>
            </a:r>
            <a:pPr algn="l" indent="0" marL="0">
              <a:lnSpc>
                <a:spcPts val="2800"/>
              </a:lnSpc>
              <a:buNone/>
            </a:pPr>
            <a:r>
              <a:rPr lang="en-US" sz="1850" b="1" dirty="0">
                <a:solidFill>
                  <a:srgbClr val="3D3838"/>
                </a:solidFill>
                <a:latin typeface="Source Sans Pro" pitchFamily="34" charset="0"/>
                <a:ea typeface="Source Sans Pro" pitchFamily="34" charset="-122"/>
                <a:cs typeface="Source Sans Pro" pitchFamily="34" charset="-120"/>
              </a:rPr>
              <a:t> </a:t>
            </a:r>
            <a:pPr algn="l" indent="0" marL="0">
              <a:lnSpc>
                <a:spcPts val="2800"/>
              </a:lnSpc>
              <a:buNone/>
            </a:pPr>
            <a:r>
              <a:rPr lang="en-US" sz="1850" dirty="0">
                <a:solidFill>
                  <a:srgbClr val="3D3838"/>
                </a:solidFill>
                <a:latin typeface="Source Sans Pro" pitchFamily="34" charset="0"/>
                <a:ea typeface="Source Sans Pro" pitchFamily="34" charset="-122"/>
                <a:cs typeface="Source Sans Pro" pitchFamily="34" charset="-120"/>
              </a:rPr>
              <a:t>Ağı</a:t>
            </a:r>
            <a:endParaRPr lang="en-US" sz="1850" dirty="0"/>
          </a:p>
        </p:txBody>
      </p:sp>
      <p:pic>
        <p:nvPicPr>
          <p:cNvPr id="3" name="Image 0" descr="preencoded.png">    </p:cNvPr>
          <p:cNvPicPr>
            <a:picLocks noChangeAspect="1"/>
          </p:cNvPicPr>
          <p:nvPr/>
        </p:nvPicPr>
        <p:blipFill>
          <a:blip r:embed="rId1"/>
          <a:stretch>
            <a:fillRect/>
          </a:stretch>
        </p:blipFill>
        <p:spPr>
          <a:xfrm>
            <a:off x="1652230" y="1502926"/>
            <a:ext cx="11325939" cy="607159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45173" y="519946"/>
            <a:ext cx="4826913" cy="427792"/>
          </a:xfrm>
          <a:prstGeom prst="rect">
            <a:avLst/>
          </a:prstGeom>
          <a:noFill/>
          <a:ln/>
        </p:spPr>
        <p:txBody>
          <a:bodyPr wrap="none" lIns="0" tIns="0" rIns="0" bIns="0" rtlCol="0" anchor="t"/>
          <a:lstStyle/>
          <a:p>
            <a:pPr algn="l" indent="0" marL="0">
              <a:lnSpc>
                <a:spcPts val="3350"/>
              </a:lnSpc>
              <a:buNone/>
            </a:pPr>
            <a:r>
              <a:rPr lang="en-US" sz="2650" b="1" dirty="0">
                <a:solidFill>
                  <a:srgbClr val="000000"/>
                </a:solidFill>
                <a:latin typeface="Montserrat Bold" pitchFamily="34" charset="0"/>
                <a:ea typeface="Montserrat Bold" pitchFamily="34" charset="-122"/>
                <a:cs typeface="Montserrat Bold" pitchFamily="34" charset="-120"/>
              </a:rPr>
              <a:t>Kaynaklar Arası Atıf Analizi</a:t>
            </a:r>
            <a:endParaRPr lang="en-US" sz="2650" dirty="0"/>
          </a:p>
        </p:txBody>
      </p:sp>
      <p:sp>
        <p:nvSpPr>
          <p:cNvPr id="4" name="Shape 1"/>
          <p:cNvSpPr/>
          <p:nvPr/>
        </p:nvSpPr>
        <p:spPr>
          <a:xfrm>
            <a:off x="6145173" y="1159431"/>
            <a:ext cx="423505" cy="423505"/>
          </a:xfrm>
          <a:prstGeom prst="roundRect">
            <a:avLst>
              <a:gd name="adj" fmla="val 6667"/>
            </a:avLst>
          </a:prstGeom>
          <a:solidFill>
            <a:srgbClr val="F2EEEE"/>
          </a:solidFill>
          <a:ln/>
        </p:spPr>
      </p:sp>
      <p:sp>
        <p:nvSpPr>
          <p:cNvPr id="5" name="Text 2"/>
          <p:cNvSpPr/>
          <p:nvPr/>
        </p:nvSpPr>
        <p:spPr>
          <a:xfrm>
            <a:off x="6756797" y="1224082"/>
            <a:ext cx="2138958" cy="267414"/>
          </a:xfrm>
          <a:prstGeom prst="rect">
            <a:avLst/>
          </a:prstGeom>
          <a:noFill/>
          <a:ln/>
        </p:spPr>
        <p:txBody>
          <a:bodyPr wrap="none" lIns="0" tIns="0" rIns="0" bIns="0" rtlCol="0" anchor="t"/>
          <a:lstStyle/>
          <a:p>
            <a:pPr algn="l" indent="0" marL="0">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Kaynak Sayısı</a:t>
            </a:r>
            <a:endParaRPr lang="en-US" sz="1650" dirty="0"/>
          </a:p>
        </p:txBody>
      </p:sp>
      <p:sp>
        <p:nvSpPr>
          <p:cNvPr id="6" name="Text 3"/>
          <p:cNvSpPr/>
          <p:nvPr/>
        </p:nvSpPr>
        <p:spPr>
          <a:xfrm>
            <a:off x="6756797" y="1604367"/>
            <a:ext cx="7214830" cy="282297"/>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445 kaynak arasından 54'ü analiz edilmiştir.</a:t>
            </a:r>
            <a:endParaRPr lang="en-US" sz="1450" dirty="0"/>
          </a:p>
        </p:txBody>
      </p:sp>
      <p:sp>
        <p:nvSpPr>
          <p:cNvPr id="7" name="Text 4"/>
          <p:cNvSpPr/>
          <p:nvPr/>
        </p:nvSpPr>
        <p:spPr>
          <a:xfrm>
            <a:off x="6756797" y="1999536"/>
            <a:ext cx="7214830" cy="282297"/>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Toplam 143 bağlantı, 258 bağlantı gücü, 17 küme (cluster) tespit edilmiştir</a:t>
            </a:r>
            <a:endParaRPr lang="en-US" sz="1450" dirty="0"/>
          </a:p>
        </p:txBody>
      </p:sp>
      <p:sp>
        <p:nvSpPr>
          <p:cNvPr id="8" name="Shape 5"/>
          <p:cNvSpPr/>
          <p:nvPr/>
        </p:nvSpPr>
        <p:spPr>
          <a:xfrm>
            <a:off x="6145173" y="2658189"/>
            <a:ext cx="423505" cy="423505"/>
          </a:xfrm>
          <a:prstGeom prst="roundRect">
            <a:avLst>
              <a:gd name="adj" fmla="val 6667"/>
            </a:avLst>
          </a:prstGeom>
          <a:solidFill>
            <a:srgbClr val="F2EEEE"/>
          </a:solidFill>
          <a:ln/>
        </p:spPr>
      </p:sp>
      <p:sp>
        <p:nvSpPr>
          <p:cNvPr id="9" name="Text 6"/>
          <p:cNvSpPr/>
          <p:nvPr/>
        </p:nvSpPr>
        <p:spPr>
          <a:xfrm>
            <a:off x="6756797" y="2722840"/>
            <a:ext cx="2708315" cy="267414"/>
          </a:xfrm>
          <a:prstGeom prst="rect">
            <a:avLst/>
          </a:prstGeom>
          <a:noFill/>
          <a:ln/>
        </p:spPr>
        <p:txBody>
          <a:bodyPr wrap="none" lIns="0" tIns="0" rIns="0" bIns="0" rtlCol="0" anchor="t"/>
          <a:lstStyle/>
          <a:p>
            <a:pPr algn="l" indent="0" marL="0">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En Çok Atıf Alan Kaynak</a:t>
            </a:r>
            <a:endParaRPr lang="en-US" sz="1650" dirty="0"/>
          </a:p>
        </p:txBody>
      </p:sp>
      <p:sp>
        <p:nvSpPr>
          <p:cNvPr id="10" name="Text 7"/>
          <p:cNvSpPr/>
          <p:nvPr/>
        </p:nvSpPr>
        <p:spPr>
          <a:xfrm>
            <a:off x="6756797" y="3103126"/>
            <a:ext cx="7214830" cy="282297"/>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IEEE(Institute of Electrical and Electronics Engineers) Access: 60 yayın, 734 atıf.</a:t>
            </a:r>
            <a:endParaRPr lang="en-US" sz="1450" dirty="0"/>
          </a:p>
        </p:txBody>
      </p:sp>
      <p:sp>
        <p:nvSpPr>
          <p:cNvPr id="11" name="Text 8"/>
          <p:cNvSpPr/>
          <p:nvPr/>
        </p:nvSpPr>
        <p:spPr>
          <a:xfrm>
            <a:off x="6756797" y="3498294"/>
            <a:ext cx="7214830" cy="282297"/>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Artificial Intelligence Review – 7 yayın, 357 atıf</a:t>
            </a:r>
            <a:endParaRPr lang="en-US" sz="1450" dirty="0"/>
          </a:p>
        </p:txBody>
      </p:sp>
      <p:sp>
        <p:nvSpPr>
          <p:cNvPr id="12" name="Text 9"/>
          <p:cNvSpPr/>
          <p:nvPr/>
        </p:nvSpPr>
        <p:spPr>
          <a:xfrm>
            <a:off x="6756797" y="3893463"/>
            <a:ext cx="7214830" cy="282297"/>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Sensors, IEEE Network, Applied Sciences – Basel – 200+ atıf</a:t>
            </a:r>
            <a:endParaRPr lang="en-US" sz="1450" dirty="0"/>
          </a:p>
        </p:txBody>
      </p:sp>
      <p:sp>
        <p:nvSpPr>
          <p:cNvPr id="13" name="Shape 10"/>
          <p:cNvSpPr/>
          <p:nvPr/>
        </p:nvSpPr>
        <p:spPr>
          <a:xfrm>
            <a:off x="6145173" y="4552117"/>
            <a:ext cx="423505" cy="423505"/>
          </a:xfrm>
          <a:prstGeom prst="roundRect">
            <a:avLst>
              <a:gd name="adj" fmla="val 6667"/>
            </a:avLst>
          </a:prstGeom>
          <a:solidFill>
            <a:srgbClr val="F2EEEE"/>
          </a:solidFill>
          <a:ln/>
        </p:spPr>
      </p:sp>
      <p:sp>
        <p:nvSpPr>
          <p:cNvPr id="14" name="Text 11"/>
          <p:cNvSpPr/>
          <p:nvPr/>
        </p:nvSpPr>
        <p:spPr>
          <a:xfrm>
            <a:off x="6756797" y="4616768"/>
            <a:ext cx="2138958" cy="267414"/>
          </a:xfrm>
          <a:prstGeom prst="rect">
            <a:avLst/>
          </a:prstGeom>
          <a:noFill/>
          <a:ln/>
        </p:spPr>
        <p:txBody>
          <a:bodyPr wrap="none" lIns="0" tIns="0" rIns="0" bIns="0" rtlCol="0" anchor="t"/>
          <a:lstStyle/>
          <a:p>
            <a:pPr algn="l" indent="0" marL="0">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Bağlantı Gücü</a:t>
            </a:r>
            <a:endParaRPr lang="en-US" sz="1650" dirty="0"/>
          </a:p>
        </p:txBody>
      </p:sp>
      <p:sp>
        <p:nvSpPr>
          <p:cNvPr id="15" name="Text 12"/>
          <p:cNvSpPr/>
          <p:nvPr/>
        </p:nvSpPr>
        <p:spPr>
          <a:xfrm>
            <a:off x="6756797" y="4997053"/>
            <a:ext cx="7214830" cy="282297"/>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IEEE Access – Applied Sciences: 14</a:t>
            </a:r>
            <a:endParaRPr lang="en-US" sz="1450" dirty="0"/>
          </a:p>
        </p:txBody>
      </p:sp>
      <p:sp>
        <p:nvSpPr>
          <p:cNvPr id="16" name="Text 13"/>
          <p:cNvSpPr/>
          <p:nvPr/>
        </p:nvSpPr>
        <p:spPr>
          <a:xfrm>
            <a:off x="6756797" y="5345192"/>
            <a:ext cx="7214830" cy="282297"/>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IEEE IoT Journal – IEEE Access: 10</a:t>
            </a:r>
            <a:endParaRPr lang="en-US" sz="1450" dirty="0"/>
          </a:p>
        </p:txBody>
      </p:sp>
      <p:sp>
        <p:nvSpPr>
          <p:cNvPr id="17" name="Text 14"/>
          <p:cNvSpPr/>
          <p:nvPr/>
        </p:nvSpPr>
        <p:spPr>
          <a:xfrm>
            <a:off x="6756797" y="5693331"/>
            <a:ext cx="7214830" cy="282297"/>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IEEE Access - IEEE Open Journal of the Comm. Soc.: 10</a:t>
            </a:r>
            <a:endParaRPr lang="en-US" sz="1450" dirty="0"/>
          </a:p>
        </p:txBody>
      </p:sp>
      <p:sp>
        <p:nvSpPr>
          <p:cNvPr id="18" name="Text 15"/>
          <p:cNvSpPr/>
          <p:nvPr/>
        </p:nvSpPr>
        <p:spPr>
          <a:xfrm>
            <a:off x="6756797" y="6041469"/>
            <a:ext cx="7214830" cy="282297"/>
          </a:xfrm>
          <a:prstGeom prst="rect">
            <a:avLst/>
          </a:prstGeom>
          <a:noFill/>
          <a:ln/>
        </p:spPr>
        <p:txBody>
          <a:bodyPr wrap="none" lIns="0" tIns="0" rIns="0" bIns="0" rtlCol="0" anchor="t"/>
          <a:lstStyle/>
          <a:p>
            <a:pPr algn="l" marL="342900" indent="-342900">
              <a:lnSpc>
                <a:spcPts val="2200"/>
              </a:lnSpc>
              <a:buSzPct val="100000"/>
              <a:buChar char="•"/>
            </a:pPr>
            <a:r>
              <a:rPr lang="en-US" sz="1450" dirty="0">
                <a:solidFill>
                  <a:srgbClr val="3D3838"/>
                </a:solidFill>
                <a:latin typeface="Source Sans Pro" pitchFamily="34" charset="0"/>
                <a:ea typeface="Source Sans Pro" pitchFamily="34" charset="-122"/>
                <a:cs typeface="Source Sans Pro" pitchFamily="34" charset="-120"/>
              </a:rPr>
              <a:t>IEEE Access - Electronics: 9</a:t>
            </a:r>
            <a:endParaRPr lang="en-US" sz="1450" dirty="0"/>
          </a:p>
        </p:txBody>
      </p:sp>
      <p:sp>
        <p:nvSpPr>
          <p:cNvPr id="19" name="Shape 16"/>
          <p:cNvSpPr/>
          <p:nvPr/>
        </p:nvSpPr>
        <p:spPr>
          <a:xfrm>
            <a:off x="6145173" y="6700123"/>
            <a:ext cx="423505" cy="423505"/>
          </a:xfrm>
          <a:prstGeom prst="roundRect">
            <a:avLst>
              <a:gd name="adj" fmla="val 6667"/>
            </a:avLst>
          </a:prstGeom>
          <a:solidFill>
            <a:srgbClr val="F2EEEE"/>
          </a:solidFill>
          <a:ln/>
        </p:spPr>
      </p:sp>
      <p:sp>
        <p:nvSpPr>
          <p:cNvPr id="20" name="Text 17"/>
          <p:cNvSpPr/>
          <p:nvPr/>
        </p:nvSpPr>
        <p:spPr>
          <a:xfrm>
            <a:off x="6756797" y="6764774"/>
            <a:ext cx="2138958" cy="267414"/>
          </a:xfrm>
          <a:prstGeom prst="rect">
            <a:avLst/>
          </a:prstGeom>
          <a:noFill/>
          <a:ln/>
        </p:spPr>
        <p:txBody>
          <a:bodyPr wrap="none" lIns="0" tIns="0" rIns="0" bIns="0" rtlCol="0" anchor="t"/>
          <a:lstStyle/>
          <a:p>
            <a:pPr algn="l" indent="0" marL="0">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Ağ Yorumları</a:t>
            </a:r>
            <a:endParaRPr lang="en-US" sz="1650" dirty="0"/>
          </a:p>
        </p:txBody>
      </p:sp>
      <p:sp>
        <p:nvSpPr>
          <p:cNvPr id="21" name="Text 18"/>
          <p:cNvSpPr/>
          <p:nvPr/>
        </p:nvSpPr>
        <p:spPr>
          <a:xfrm>
            <a:off x="6756797" y="7145060"/>
            <a:ext cx="7214830" cy="564594"/>
          </a:xfrm>
          <a:prstGeom prst="rect">
            <a:avLst/>
          </a:prstGeom>
          <a:noFill/>
          <a:ln/>
        </p:spPr>
        <p:txBody>
          <a:bodyPr wrap="squar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Özellikle IEEE Access, XAI ile ilgili literatürde hem içerik hem etkileşim açısından bilgi köprüsü görevi üstlenmektedir.</a:t>
            </a:r>
            <a:endParaRPr lang="en-US" sz="14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652463" y="814864"/>
            <a:ext cx="13325475"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Kaynaklar Arası Atıf Analizine Göre En Fazla Atıf Alan İlk 10 Kaynak</a:t>
            </a:r>
            <a:endParaRPr lang="en-US" sz="1450" dirty="0"/>
          </a:p>
        </p:txBody>
      </p:sp>
      <p:sp>
        <p:nvSpPr>
          <p:cNvPr id="3" name="Shape 1"/>
          <p:cNvSpPr/>
          <p:nvPr/>
        </p:nvSpPr>
        <p:spPr>
          <a:xfrm>
            <a:off x="652463" y="1304211"/>
            <a:ext cx="13325475" cy="6278285"/>
          </a:xfrm>
          <a:prstGeom prst="roundRect">
            <a:avLst>
              <a:gd name="adj" fmla="val 445"/>
            </a:avLst>
          </a:prstGeom>
          <a:noFill/>
          <a:ln w="7620">
            <a:solidFill>
              <a:srgbClr val="000000">
                <a:alpha val="8000"/>
              </a:srgbClr>
            </a:solidFill>
            <a:prstDash val="solid"/>
          </a:ln>
        </p:spPr>
      </p:sp>
      <p:sp>
        <p:nvSpPr>
          <p:cNvPr id="4" name="Shape 2"/>
          <p:cNvSpPr/>
          <p:nvPr/>
        </p:nvSpPr>
        <p:spPr>
          <a:xfrm>
            <a:off x="660083" y="1311831"/>
            <a:ext cx="13308806" cy="518517"/>
          </a:xfrm>
          <a:prstGeom prst="rect">
            <a:avLst/>
          </a:prstGeom>
          <a:solidFill>
            <a:srgbClr val="FFFFFF">
              <a:alpha val="4000"/>
            </a:srgbClr>
          </a:solidFill>
          <a:ln/>
        </p:spPr>
      </p:sp>
      <p:sp>
        <p:nvSpPr>
          <p:cNvPr id="5" name="Text 3"/>
          <p:cNvSpPr/>
          <p:nvPr/>
        </p:nvSpPr>
        <p:spPr>
          <a:xfrm>
            <a:off x="847844" y="1431250"/>
            <a:ext cx="4059317" cy="279678"/>
          </a:xfrm>
          <a:prstGeom prst="rect">
            <a:avLst/>
          </a:prstGeom>
          <a:noFill/>
          <a:ln/>
        </p:spPr>
        <p:txBody>
          <a:bodyPr wrap="none" lIns="0" tIns="0" rIns="0" bIns="0" rtlCol="0" anchor="t"/>
          <a:lstStyle/>
          <a:p>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Kaynak</a:t>
            </a:r>
            <a:endParaRPr lang="en-US" sz="1450" dirty="0"/>
          </a:p>
        </p:txBody>
      </p:sp>
      <p:sp>
        <p:nvSpPr>
          <p:cNvPr id="6" name="Text 4"/>
          <p:cNvSpPr/>
          <p:nvPr/>
        </p:nvSpPr>
        <p:spPr>
          <a:xfrm>
            <a:off x="5287447" y="1431250"/>
            <a:ext cx="4055507" cy="279678"/>
          </a:xfrm>
          <a:prstGeom prst="rect">
            <a:avLst/>
          </a:prstGeom>
          <a:noFill/>
          <a:ln/>
        </p:spPr>
        <p:txBody>
          <a:bodyPr wrap="none" lIns="0" tIns="0" rIns="0" bIns="0" rtlCol="0" anchor="t"/>
          <a:lstStyle/>
          <a:p>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Yayın Saysısı</a:t>
            </a:r>
            <a:endParaRPr lang="en-US" sz="1450" dirty="0"/>
          </a:p>
        </p:txBody>
      </p:sp>
      <p:sp>
        <p:nvSpPr>
          <p:cNvPr id="7" name="Text 5"/>
          <p:cNvSpPr/>
          <p:nvPr/>
        </p:nvSpPr>
        <p:spPr>
          <a:xfrm>
            <a:off x="9723239" y="1431250"/>
            <a:ext cx="4059317" cy="279678"/>
          </a:xfrm>
          <a:prstGeom prst="rect">
            <a:avLst/>
          </a:prstGeom>
          <a:noFill/>
          <a:ln/>
        </p:spPr>
        <p:txBody>
          <a:bodyPr wrap="none" lIns="0" tIns="0" rIns="0" bIns="0" rtlCol="0" anchor="t"/>
          <a:lstStyle/>
          <a:p>
            <a:pPr algn="l" indent="0" marL="0">
              <a:lnSpc>
                <a:spcPts val="2200"/>
              </a:lnSpc>
              <a:buNone/>
            </a:pPr>
            <a:r>
              <a:rPr lang="en-US" sz="1450" b="1" dirty="0">
                <a:solidFill>
                  <a:srgbClr val="3D3838"/>
                </a:solidFill>
                <a:latin typeface="Source Sans Pro" pitchFamily="34" charset="0"/>
                <a:ea typeface="Source Sans Pro" pitchFamily="34" charset="-122"/>
                <a:cs typeface="Source Sans Pro" pitchFamily="34" charset="-120"/>
              </a:rPr>
              <a:t>Atıf</a:t>
            </a:r>
            <a:endParaRPr lang="en-US" sz="1450" dirty="0"/>
          </a:p>
        </p:txBody>
      </p:sp>
      <p:sp>
        <p:nvSpPr>
          <p:cNvPr id="8" name="Shape 6"/>
          <p:cNvSpPr/>
          <p:nvPr/>
        </p:nvSpPr>
        <p:spPr>
          <a:xfrm>
            <a:off x="660083" y="1830348"/>
            <a:ext cx="13308806" cy="518517"/>
          </a:xfrm>
          <a:prstGeom prst="rect">
            <a:avLst/>
          </a:prstGeom>
          <a:solidFill>
            <a:srgbClr val="000000">
              <a:alpha val="4000"/>
            </a:srgbClr>
          </a:solidFill>
          <a:ln/>
        </p:spPr>
      </p:sp>
      <p:sp>
        <p:nvSpPr>
          <p:cNvPr id="9" name="Text 7"/>
          <p:cNvSpPr/>
          <p:nvPr/>
        </p:nvSpPr>
        <p:spPr>
          <a:xfrm>
            <a:off x="847844" y="1949768"/>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IEEE Access</a:t>
            </a:r>
            <a:endParaRPr lang="en-US" sz="1450" dirty="0"/>
          </a:p>
        </p:txBody>
      </p:sp>
      <p:sp>
        <p:nvSpPr>
          <p:cNvPr id="10" name="Text 8"/>
          <p:cNvSpPr/>
          <p:nvPr/>
        </p:nvSpPr>
        <p:spPr>
          <a:xfrm>
            <a:off x="5287447" y="1949768"/>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60</a:t>
            </a:r>
            <a:endParaRPr lang="en-US" sz="1450" dirty="0"/>
          </a:p>
        </p:txBody>
      </p:sp>
      <p:sp>
        <p:nvSpPr>
          <p:cNvPr id="11" name="Text 9"/>
          <p:cNvSpPr/>
          <p:nvPr/>
        </p:nvSpPr>
        <p:spPr>
          <a:xfrm>
            <a:off x="9723239" y="1949768"/>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734</a:t>
            </a:r>
            <a:endParaRPr lang="en-US" sz="1450" dirty="0"/>
          </a:p>
        </p:txBody>
      </p:sp>
      <p:sp>
        <p:nvSpPr>
          <p:cNvPr id="12" name="Shape 10"/>
          <p:cNvSpPr/>
          <p:nvPr/>
        </p:nvSpPr>
        <p:spPr>
          <a:xfrm>
            <a:off x="660083" y="2348865"/>
            <a:ext cx="13308806" cy="518517"/>
          </a:xfrm>
          <a:prstGeom prst="rect">
            <a:avLst/>
          </a:prstGeom>
          <a:solidFill>
            <a:srgbClr val="FFFFFF">
              <a:alpha val="4000"/>
            </a:srgbClr>
          </a:solidFill>
          <a:ln/>
        </p:spPr>
      </p:sp>
      <p:sp>
        <p:nvSpPr>
          <p:cNvPr id="13" name="Text 11"/>
          <p:cNvSpPr/>
          <p:nvPr/>
        </p:nvSpPr>
        <p:spPr>
          <a:xfrm>
            <a:off x="847844" y="2468285"/>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Artificial Intelligence Review</a:t>
            </a:r>
            <a:endParaRPr lang="en-US" sz="1450" dirty="0"/>
          </a:p>
        </p:txBody>
      </p:sp>
      <p:sp>
        <p:nvSpPr>
          <p:cNvPr id="14" name="Text 12"/>
          <p:cNvSpPr/>
          <p:nvPr/>
        </p:nvSpPr>
        <p:spPr>
          <a:xfrm>
            <a:off x="5287447" y="2468285"/>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7</a:t>
            </a:r>
            <a:endParaRPr lang="en-US" sz="1450" dirty="0"/>
          </a:p>
        </p:txBody>
      </p:sp>
      <p:sp>
        <p:nvSpPr>
          <p:cNvPr id="15" name="Text 13"/>
          <p:cNvSpPr/>
          <p:nvPr/>
        </p:nvSpPr>
        <p:spPr>
          <a:xfrm>
            <a:off x="9723239" y="2468285"/>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357</a:t>
            </a:r>
            <a:endParaRPr lang="en-US" sz="1450" dirty="0"/>
          </a:p>
        </p:txBody>
      </p:sp>
      <p:sp>
        <p:nvSpPr>
          <p:cNvPr id="16" name="Shape 14"/>
          <p:cNvSpPr/>
          <p:nvPr/>
        </p:nvSpPr>
        <p:spPr>
          <a:xfrm>
            <a:off x="660083" y="2867382"/>
            <a:ext cx="13308806" cy="518517"/>
          </a:xfrm>
          <a:prstGeom prst="rect">
            <a:avLst/>
          </a:prstGeom>
          <a:solidFill>
            <a:srgbClr val="000000">
              <a:alpha val="4000"/>
            </a:srgbClr>
          </a:solidFill>
          <a:ln/>
        </p:spPr>
      </p:sp>
      <p:sp>
        <p:nvSpPr>
          <p:cNvPr id="17" name="Text 15"/>
          <p:cNvSpPr/>
          <p:nvPr/>
        </p:nvSpPr>
        <p:spPr>
          <a:xfrm>
            <a:off x="847844" y="2986802"/>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Sensors</a:t>
            </a:r>
            <a:endParaRPr lang="en-US" sz="1450" dirty="0"/>
          </a:p>
        </p:txBody>
      </p:sp>
      <p:sp>
        <p:nvSpPr>
          <p:cNvPr id="18" name="Text 16"/>
          <p:cNvSpPr/>
          <p:nvPr/>
        </p:nvSpPr>
        <p:spPr>
          <a:xfrm>
            <a:off x="5287447" y="2986802"/>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15</a:t>
            </a:r>
            <a:endParaRPr lang="en-US" sz="1450" dirty="0"/>
          </a:p>
        </p:txBody>
      </p:sp>
      <p:sp>
        <p:nvSpPr>
          <p:cNvPr id="19" name="Text 17"/>
          <p:cNvSpPr/>
          <p:nvPr/>
        </p:nvSpPr>
        <p:spPr>
          <a:xfrm>
            <a:off x="9723239" y="2986802"/>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226</a:t>
            </a:r>
            <a:endParaRPr lang="en-US" sz="1450" dirty="0"/>
          </a:p>
        </p:txBody>
      </p:sp>
      <p:sp>
        <p:nvSpPr>
          <p:cNvPr id="20" name="Shape 18"/>
          <p:cNvSpPr/>
          <p:nvPr/>
        </p:nvSpPr>
        <p:spPr>
          <a:xfrm>
            <a:off x="660083" y="3385899"/>
            <a:ext cx="13308806" cy="518517"/>
          </a:xfrm>
          <a:prstGeom prst="rect">
            <a:avLst/>
          </a:prstGeom>
          <a:solidFill>
            <a:srgbClr val="FFFFFF">
              <a:alpha val="4000"/>
            </a:srgbClr>
          </a:solidFill>
          <a:ln/>
        </p:spPr>
      </p:sp>
      <p:sp>
        <p:nvSpPr>
          <p:cNvPr id="21" name="Text 19"/>
          <p:cNvSpPr/>
          <p:nvPr/>
        </p:nvSpPr>
        <p:spPr>
          <a:xfrm>
            <a:off x="847844" y="3505319"/>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IEEE Network</a:t>
            </a:r>
            <a:endParaRPr lang="en-US" sz="1450" dirty="0"/>
          </a:p>
        </p:txBody>
      </p:sp>
      <p:sp>
        <p:nvSpPr>
          <p:cNvPr id="22" name="Text 20"/>
          <p:cNvSpPr/>
          <p:nvPr/>
        </p:nvSpPr>
        <p:spPr>
          <a:xfrm>
            <a:off x="5287447" y="3505319"/>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a:t>
            </a:r>
            <a:endParaRPr lang="en-US" sz="1450" dirty="0"/>
          </a:p>
        </p:txBody>
      </p:sp>
      <p:sp>
        <p:nvSpPr>
          <p:cNvPr id="23" name="Text 21"/>
          <p:cNvSpPr/>
          <p:nvPr/>
        </p:nvSpPr>
        <p:spPr>
          <a:xfrm>
            <a:off x="9723239" y="3505319"/>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222</a:t>
            </a:r>
            <a:endParaRPr lang="en-US" sz="1450" dirty="0"/>
          </a:p>
        </p:txBody>
      </p:sp>
      <p:sp>
        <p:nvSpPr>
          <p:cNvPr id="24" name="Shape 22"/>
          <p:cNvSpPr/>
          <p:nvPr/>
        </p:nvSpPr>
        <p:spPr>
          <a:xfrm>
            <a:off x="660083" y="3904417"/>
            <a:ext cx="13308806" cy="518517"/>
          </a:xfrm>
          <a:prstGeom prst="rect">
            <a:avLst/>
          </a:prstGeom>
          <a:solidFill>
            <a:srgbClr val="000000">
              <a:alpha val="4000"/>
            </a:srgbClr>
          </a:solidFill>
          <a:ln/>
        </p:spPr>
      </p:sp>
      <p:sp>
        <p:nvSpPr>
          <p:cNvPr id="25" name="Text 23"/>
          <p:cNvSpPr/>
          <p:nvPr/>
        </p:nvSpPr>
        <p:spPr>
          <a:xfrm>
            <a:off x="847844" y="4023836"/>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Applied Sciences – Basel</a:t>
            </a:r>
            <a:endParaRPr lang="en-US" sz="1450" dirty="0"/>
          </a:p>
        </p:txBody>
      </p:sp>
      <p:sp>
        <p:nvSpPr>
          <p:cNvPr id="26" name="Text 24"/>
          <p:cNvSpPr/>
          <p:nvPr/>
        </p:nvSpPr>
        <p:spPr>
          <a:xfrm>
            <a:off x="5287447" y="4023836"/>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20</a:t>
            </a:r>
            <a:endParaRPr lang="en-US" sz="1450" dirty="0"/>
          </a:p>
        </p:txBody>
      </p:sp>
      <p:sp>
        <p:nvSpPr>
          <p:cNvPr id="27" name="Text 25"/>
          <p:cNvSpPr/>
          <p:nvPr/>
        </p:nvSpPr>
        <p:spPr>
          <a:xfrm>
            <a:off x="9723239" y="4023836"/>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218</a:t>
            </a:r>
            <a:endParaRPr lang="en-US" sz="1450" dirty="0"/>
          </a:p>
        </p:txBody>
      </p:sp>
      <p:sp>
        <p:nvSpPr>
          <p:cNvPr id="28" name="Shape 26"/>
          <p:cNvSpPr/>
          <p:nvPr/>
        </p:nvSpPr>
        <p:spPr>
          <a:xfrm>
            <a:off x="660083" y="4422934"/>
            <a:ext cx="13308806" cy="518517"/>
          </a:xfrm>
          <a:prstGeom prst="rect">
            <a:avLst/>
          </a:prstGeom>
          <a:solidFill>
            <a:srgbClr val="FFFFFF">
              <a:alpha val="4000"/>
            </a:srgbClr>
          </a:solidFill>
          <a:ln/>
        </p:spPr>
      </p:sp>
      <p:sp>
        <p:nvSpPr>
          <p:cNvPr id="29" name="Text 27"/>
          <p:cNvSpPr/>
          <p:nvPr/>
        </p:nvSpPr>
        <p:spPr>
          <a:xfrm>
            <a:off x="847844" y="4542353"/>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IEEE Internet of Things Journal</a:t>
            </a:r>
            <a:endParaRPr lang="en-US" sz="1450" dirty="0"/>
          </a:p>
        </p:txBody>
      </p:sp>
      <p:sp>
        <p:nvSpPr>
          <p:cNvPr id="30" name="Text 28"/>
          <p:cNvSpPr/>
          <p:nvPr/>
        </p:nvSpPr>
        <p:spPr>
          <a:xfrm>
            <a:off x="5287447" y="4542353"/>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9</a:t>
            </a:r>
            <a:endParaRPr lang="en-US" sz="1450" dirty="0"/>
          </a:p>
        </p:txBody>
      </p:sp>
      <p:sp>
        <p:nvSpPr>
          <p:cNvPr id="31" name="Text 29"/>
          <p:cNvSpPr/>
          <p:nvPr/>
        </p:nvSpPr>
        <p:spPr>
          <a:xfrm>
            <a:off x="9723239" y="4542353"/>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216</a:t>
            </a:r>
            <a:endParaRPr lang="en-US" sz="1450" dirty="0"/>
          </a:p>
        </p:txBody>
      </p:sp>
      <p:sp>
        <p:nvSpPr>
          <p:cNvPr id="32" name="Shape 30"/>
          <p:cNvSpPr/>
          <p:nvPr/>
        </p:nvSpPr>
        <p:spPr>
          <a:xfrm>
            <a:off x="660083" y="4941451"/>
            <a:ext cx="13308806" cy="518517"/>
          </a:xfrm>
          <a:prstGeom prst="rect">
            <a:avLst/>
          </a:prstGeom>
          <a:solidFill>
            <a:srgbClr val="000000">
              <a:alpha val="4000"/>
            </a:srgbClr>
          </a:solidFill>
          <a:ln/>
        </p:spPr>
      </p:sp>
      <p:sp>
        <p:nvSpPr>
          <p:cNvPr id="33" name="Text 31"/>
          <p:cNvSpPr/>
          <p:nvPr/>
        </p:nvSpPr>
        <p:spPr>
          <a:xfrm>
            <a:off x="847844" y="5060871"/>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IEEE Open Journal of the Communications Society</a:t>
            </a:r>
            <a:endParaRPr lang="en-US" sz="1450" dirty="0"/>
          </a:p>
        </p:txBody>
      </p:sp>
      <p:sp>
        <p:nvSpPr>
          <p:cNvPr id="34" name="Text 32"/>
          <p:cNvSpPr/>
          <p:nvPr/>
        </p:nvSpPr>
        <p:spPr>
          <a:xfrm>
            <a:off x="5287447" y="5060871"/>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7</a:t>
            </a:r>
            <a:endParaRPr lang="en-US" sz="1450" dirty="0"/>
          </a:p>
        </p:txBody>
      </p:sp>
      <p:sp>
        <p:nvSpPr>
          <p:cNvPr id="35" name="Text 33"/>
          <p:cNvSpPr/>
          <p:nvPr/>
        </p:nvSpPr>
        <p:spPr>
          <a:xfrm>
            <a:off x="9723239" y="5060871"/>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156</a:t>
            </a:r>
            <a:endParaRPr lang="en-US" sz="1450" dirty="0"/>
          </a:p>
        </p:txBody>
      </p:sp>
      <p:sp>
        <p:nvSpPr>
          <p:cNvPr id="36" name="Shape 34"/>
          <p:cNvSpPr/>
          <p:nvPr/>
        </p:nvSpPr>
        <p:spPr>
          <a:xfrm>
            <a:off x="660083" y="5459968"/>
            <a:ext cx="13308806" cy="798195"/>
          </a:xfrm>
          <a:prstGeom prst="rect">
            <a:avLst/>
          </a:prstGeom>
          <a:solidFill>
            <a:srgbClr val="FFFFFF">
              <a:alpha val="4000"/>
            </a:srgbClr>
          </a:solidFill>
          <a:ln/>
        </p:spPr>
      </p:sp>
      <p:sp>
        <p:nvSpPr>
          <p:cNvPr id="37" name="Text 35"/>
          <p:cNvSpPr/>
          <p:nvPr/>
        </p:nvSpPr>
        <p:spPr>
          <a:xfrm>
            <a:off x="847844" y="5579388"/>
            <a:ext cx="4059317" cy="559356"/>
          </a:xfrm>
          <a:prstGeom prst="rect">
            <a:avLst/>
          </a:prstGeom>
          <a:noFill/>
          <a:ln/>
        </p:spPr>
        <p:txBody>
          <a:bodyPr wrap="squar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Cluster Computing – The Journal of Networks, Software Tools and Applications</a:t>
            </a:r>
            <a:endParaRPr lang="en-US" sz="1450" dirty="0"/>
          </a:p>
        </p:txBody>
      </p:sp>
      <p:sp>
        <p:nvSpPr>
          <p:cNvPr id="38" name="Text 36"/>
          <p:cNvSpPr/>
          <p:nvPr/>
        </p:nvSpPr>
        <p:spPr>
          <a:xfrm>
            <a:off x="5287447" y="5579388"/>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6</a:t>
            </a:r>
            <a:endParaRPr lang="en-US" sz="1450" dirty="0"/>
          </a:p>
        </p:txBody>
      </p:sp>
      <p:sp>
        <p:nvSpPr>
          <p:cNvPr id="39" name="Text 37"/>
          <p:cNvSpPr/>
          <p:nvPr/>
        </p:nvSpPr>
        <p:spPr>
          <a:xfrm>
            <a:off x="9723239" y="5579388"/>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142</a:t>
            </a:r>
            <a:endParaRPr lang="en-US" sz="1450" dirty="0"/>
          </a:p>
        </p:txBody>
      </p:sp>
      <p:sp>
        <p:nvSpPr>
          <p:cNvPr id="40" name="Shape 38"/>
          <p:cNvSpPr/>
          <p:nvPr/>
        </p:nvSpPr>
        <p:spPr>
          <a:xfrm>
            <a:off x="660083" y="6258163"/>
            <a:ext cx="13308806" cy="518517"/>
          </a:xfrm>
          <a:prstGeom prst="rect">
            <a:avLst/>
          </a:prstGeom>
          <a:solidFill>
            <a:srgbClr val="000000">
              <a:alpha val="4000"/>
            </a:srgbClr>
          </a:solidFill>
          <a:ln/>
        </p:spPr>
      </p:sp>
      <p:sp>
        <p:nvSpPr>
          <p:cNvPr id="41" name="Text 39"/>
          <p:cNvSpPr/>
          <p:nvPr/>
        </p:nvSpPr>
        <p:spPr>
          <a:xfrm>
            <a:off x="847844" y="6377583"/>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Complexity</a:t>
            </a:r>
            <a:endParaRPr lang="en-US" sz="1450" dirty="0"/>
          </a:p>
        </p:txBody>
      </p:sp>
      <p:sp>
        <p:nvSpPr>
          <p:cNvPr id="42" name="Text 40"/>
          <p:cNvSpPr/>
          <p:nvPr/>
        </p:nvSpPr>
        <p:spPr>
          <a:xfrm>
            <a:off x="5287447" y="6377583"/>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a:t>
            </a:r>
            <a:endParaRPr lang="en-US" sz="1450" dirty="0"/>
          </a:p>
        </p:txBody>
      </p:sp>
      <p:sp>
        <p:nvSpPr>
          <p:cNvPr id="43" name="Text 41"/>
          <p:cNvSpPr/>
          <p:nvPr/>
        </p:nvSpPr>
        <p:spPr>
          <a:xfrm>
            <a:off x="9723239" y="6377583"/>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135</a:t>
            </a:r>
            <a:endParaRPr lang="en-US" sz="1450" dirty="0"/>
          </a:p>
        </p:txBody>
      </p:sp>
      <p:sp>
        <p:nvSpPr>
          <p:cNvPr id="44" name="Shape 42"/>
          <p:cNvSpPr/>
          <p:nvPr/>
        </p:nvSpPr>
        <p:spPr>
          <a:xfrm>
            <a:off x="660083" y="6776680"/>
            <a:ext cx="13308806" cy="798195"/>
          </a:xfrm>
          <a:prstGeom prst="rect">
            <a:avLst/>
          </a:prstGeom>
          <a:solidFill>
            <a:srgbClr val="FFFFFF">
              <a:alpha val="4000"/>
            </a:srgbClr>
          </a:solidFill>
          <a:ln/>
        </p:spPr>
      </p:sp>
      <p:sp>
        <p:nvSpPr>
          <p:cNvPr id="45" name="Text 43"/>
          <p:cNvSpPr/>
          <p:nvPr/>
        </p:nvSpPr>
        <p:spPr>
          <a:xfrm>
            <a:off x="847844" y="6896100"/>
            <a:ext cx="4059317" cy="559356"/>
          </a:xfrm>
          <a:prstGeom prst="rect">
            <a:avLst/>
          </a:prstGeom>
          <a:noFill/>
          <a:ln/>
        </p:spPr>
        <p:txBody>
          <a:bodyPr wrap="squar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2020 International Joint Conference on Neural Networks (IJCNN)</a:t>
            </a:r>
            <a:endParaRPr lang="en-US" sz="1450" dirty="0"/>
          </a:p>
        </p:txBody>
      </p:sp>
      <p:sp>
        <p:nvSpPr>
          <p:cNvPr id="46" name="Text 44"/>
          <p:cNvSpPr/>
          <p:nvPr/>
        </p:nvSpPr>
        <p:spPr>
          <a:xfrm>
            <a:off x="5287447" y="6896100"/>
            <a:ext cx="405550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3</a:t>
            </a:r>
            <a:endParaRPr lang="en-US" sz="1450" dirty="0"/>
          </a:p>
        </p:txBody>
      </p:sp>
      <p:sp>
        <p:nvSpPr>
          <p:cNvPr id="47" name="Text 45"/>
          <p:cNvSpPr/>
          <p:nvPr/>
        </p:nvSpPr>
        <p:spPr>
          <a:xfrm>
            <a:off x="9723239" y="6896100"/>
            <a:ext cx="4059317" cy="279678"/>
          </a:xfrm>
          <a:prstGeom prst="rect">
            <a:avLst/>
          </a:prstGeom>
          <a:noFill/>
          <a:ln/>
        </p:spPr>
        <p:txBody>
          <a:bodyPr wrap="none" lIns="0" tIns="0" rIns="0" bIns="0" rtlCol="0" anchor="t"/>
          <a:lstStyle/>
          <a:p>
            <a:pPr algn="l" indent="0" marL="0">
              <a:lnSpc>
                <a:spcPts val="2200"/>
              </a:lnSpc>
              <a:buNone/>
            </a:pPr>
            <a:r>
              <a:rPr lang="en-US" sz="1450" dirty="0">
                <a:solidFill>
                  <a:srgbClr val="3D3838"/>
                </a:solidFill>
                <a:latin typeface="Source Sans Pro" pitchFamily="34" charset="0"/>
                <a:ea typeface="Source Sans Pro" pitchFamily="34" charset="-122"/>
                <a:cs typeface="Source Sans Pro" pitchFamily="34" charset="-120"/>
              </a:rPr>
              <a:t>115</a:t>
            </a:r>
            <a:endParaRPr lang="en-US" sz="14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778788" y="812125"/>
            <a:ext cx="13072824" cy="333732"/>
          </a:xfrm>
          <a:prstGeom prst="rect">
            <a:avLst/>
          </a:prstGeom>
          <a:noFill/>
          <a:ln/>
        </p:spPr>
        <p:txBody>
          <a:bodyPr wrap="non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Kaynaklar Arası Atıf Analizi</a:t>
            </a:r>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 </a:t>
            </a:r>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Ağı</a:t>
            </a:r>
            <a:endParaRPr lang="en-US" sz="1750" dirty="0"/>
          </a:p>
        </p:txBody>
      </p:sp>
      <p:pic>
        <p:nvPicPr>
          <p:cNvPr id="3" name="Image 0" descr="preencoded.png">    </p:cNvPr>
          <p:cNvPicPr>
            <a:picLocks noChangeAspect="1"/>
          </p:cNvPicPr>
          <p:nvPr/>
        </p:nvPicPr>
        <p:blipFill>
          <a:blip r:embed="rId1"/>
          <a:stretch>
            <a:fillRect/>
          </a:stretch>
        </p:blipFill>
        <p:spPr>
          <a:xfrm>
            <a:off x="2715697" y="1396127"/>
            <a:ext cx="9199007" cy="5640705"/>
          </a:xfrm>
          <a:prstGeom prst="rect">
            <a:avLst/>
          </a:prstGeom>
        </p:spPr>
      </p:pic>
      <p:sp>
        <p:nvSpPr>
          <p:cNvPr id="4" name="Text 1"/>
          <p:cNvSpPr/>
          <p:nvPr/>
        </p:nvSpPr>
        <p:spPr>
          <a:xfrm>
            <a:off x="778788" y="7287101"/>
            <a:ext cx="13072824" cy="333732"/>
          </a:xfrm>
          <a:prstGeom prst="rect">
            <a:avLst/>
          </a:prstGeom>
          <a:noFill/>
          <a:ln/>
        </p:spPr>
        <p:txBody>
          <a:bodyPr wrap="none" lIns="0" tIns="0" rIns="0" bIns="0" rtlCol="0" anchor="t"/>
          <a:lstStyle/>
          <a:p>
            <a:pPr algn="l" indent="0" marL="0">
              <a:lnSpc>
                <a:spcPts val="2600"/>
              </a:lnSpc>
              <a:buNone/>
            </a:pPr>
            <a:endParaRPr lang="en-US" sz="1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804505" y="648414"/>
            <a:ext cx="6802874" cy="653058"/>
          </a:xfrm>
          <a:prstGeom prst="rect">
            <a:avLst/>
          </a:prstGeom>
          <a:noFill/>
          <a:ln/>
        </p:spPr>
        <p:txBody>
          <a:bodyPr wrap="none" lIns="0" tIns="0" rIns="0" bIns="0" rtlCol="0" anchor="t"/>
          <a:lstStyle/>
          <a:p>
            <a:pPr algn="l" indent="0" marL="0">
              <a:lnSpc>
                <a:spcPts val="5100"/>
              </a:lnSpc>
              <a:buNone/>
            </a:pPr>
            <a:r>
              <a:rPr lang="en-US" sz="4100" b="1" dirty="0">
                <a:solidFill>
                  <a:srgbClr val="000000"/>
                </a:solidFill>
                <a:latin typeface="Montserrat Bold" pitchFamily="34" charset="0"/>
                <a:ea typeface="Montserrat Bold" pitchFamily="34" charset="-122"/>
                <a:cs typeface="Montserrat Bold" pitchFamily="34" charset="-120"/>
              </a:rPr>
              <a:t>Yazarlar Arası Atıf Analizi</a:t>
            </a:r>
            <a:endParaRPr lang="en-US" sz="4100" dirty="0"/>
          </a:p>
        </p:txBody>
      </p:sp>
      <p:sp>
        <p:nvSpPr>
          <p:cNvPr id="3" name="Text 1"/>
          <p:cNvSpPr/>
          <p:nvPr/>
        </p:nvSpPr>
        <p:spPr>
          <a:xfrm>
            <a:off x="804505" y="1876068"/>
            <a:ext cx="2612231" cy="326469"/>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Yazar Sayısı</a:t>
            </a:r>
            <a:endParaRPr lang="en-US" sz="2050" dirty="0"/>
          </a:p>
        </p:txBody>
      </p:sp>
      <p:sp>
        <p:nvSpPr>
          <p:cNvPr id="4" name="Text 2"/>
          <p:cNvSpPr/>
          <p:nvPr/>
        </p:nvSpPr>
        <p:spPr>
          <a:xfrm>
            <a:off x="804505" y="2432328"/>
            <a:ext cx="2834759" cy="1034415"/>
          </a:xfrm>
          <a:prstGeom prst="rect">
            <a:avLst/>
          </a:prstGeom>
          <a:noFill/>
          <a:ln/>
        </p:spPr>
        <p:txBody>
          <a:bodyPr wrap="squar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Toplam 2.976 yazar arasından 154'ü detaylı olarak analiz edilmiştir.</a:t>
            </a:r>
            <a:endParaRPr lang="en-US" sz="1800" dirty="0"/>
          </a:p>
        </p:txBody>
      </p:sp>
      <p:sp>
        <p:nvSpPr>
          <p:cNvPr id="5" name="Text 3"/>
          <p:cNvSpPr/>
          <p:nvPr/>
        </p:nvSpPr>
        <p:spPr>
          <a:xfrm>
            <a:off x="4207669" y="1876068"/>
            <a:ext cx="2612231" cy="326469"/>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Bağlantı Gücü</a:t>
            </a:r>
            <a:endParaRPr lang="en-US" sz="2050" dirty="0"/>
          </a:p>
        </p:txBody>
      </p:sp>
      <p:sp>
        <p:nvSpPr>
          <p:cNvPr id="6" name="Text 4"/>
          <p:cNvSpPr/>
          <p:nvPr/>
        </p:nvSpPr>
        <p:spPr>
          <a:xfrm>
            <a:off x="4207669" y="2432328"/>
            <a:ext cx="2834759" cy="689610"/>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Nour Moustafa: 110 bağlantı</a:t>
            </a:r>
            <a:endParaRPr lang="en-US" sz="1800" dirty="0"/>
          </a:p>
        </p:txBody>
      </p:sp>
      <p:sp>
        <p:nvSpPr>
          <p:cNvPr id="7" name="Text 5"/>
          <p:cNvSpPr/>
          <p:nvPr/>
        </p:nvSpPr>
        <p:spPr>
          <a:xfrm>
            <a:off x="4207669" y="3202305"/>
            <a:ext cx="2834759" cy="689610"/>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Mustafa Abdallah: 77 bağlantı</a:t>
            </a:r>
            <a:endParaRPr lang="en-US" sz="1800" dirty="0"/>
          </a:p>
        </p:txBody>
      </p:sp>
      <p:sp>
        <p:nvSpPr>
          <p:cNvPr id="8" name="Text 6"/>
          <p:cNvSpPr/>
          <p:nvPr/>
        </p:nvSpPr>
        <p:spPr>
          <a:xfrm>
            <a:off x="4207669" y="4121706"/>
            <a:ext cx="2834759" cy="652939"/>
          </a:xfrm>
          <a:prstGeom prst="rect">
            <a:avLst/>
          </a:prstGeom>
          <a:noFill/>
          <a:ln/>
        </p:spPr>
        <p:txBody>
          <a:bodyPr wrap="squar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Öne Çıkan Etkileşimler</a:t>
            </a:r>
            <a:endParaRPr lang="en-US" sz="2050" dirty="0"/>
          </a:p>
        </p:txBody>
      </p:sp>
      <p:sp>
        <p:nvSpPr>
          <p:cNvPr id="9" name="Text 7"/>
          <p:cNvSpPr/>
          <p:nvPr/>
        </p:nvSpPr>
        <p:spPr>
          <a:xfrm>
            <a:off x="4207669" y="5004435"/>
            <a:ext cx="2834759" cy="1034415"/>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Giuseppina Andresini – Aditya Kuppa: 4 bağlantı gücü</a:t>
            </a:r>
            <a:endParaRPr lang="en-US" sz="1800" dirty="0"/>
          </a:p>
        </p:txBody>
      </p:sp>
      <p:sp>
        <p:nvSpPr>
          <p:cNvPr id="10" name="Text 8"/>
          <p:cNvSpPr/>
          <p:nvPr/>
        </p:nvSpPr>
        <p:spPr>
          <a:xfrm>
            <a:off x="4207669" y="6119217"/>
            <a:ext cx="2834759" cy="689610"/>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Rajesh Kalakoti – Sven Nomm: 6 bağlantı gücü</a:t>
            </a:r>
            <a:endParaRPr lang="en-US" sz="1800" dirty="0"/>
          </a:p>
        </p:txBody>
      </p:sp>
      <p:sp>
        <p:nvSpPr>
          <p:cNvPr id="11" name="Text 9"/>
          <p:cNvSpPr/>
          <p:nvPr/>
        </p:nvSpPr>
        <p:spPr>
          <a:xfrm>
            <a:off x="7610832" y="1876068"/>
            <a:ext cx="2612231" cy="326469"/>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En Çok Atıf Alan</a:t>
            </a:r>
            <a:endParaRPr lang="en-US" sz="2050" dirty="0"/>
          </a:p>
        </p:txBody>
      </p:sp>
      <p:sp>
        <p:nvSpPr>
          <p:cNvPr id="12" name="Text 10"/>
          <p:cNvSpPr/>
          <p:nvPr/>
        </p:nvSpPr>
        <p:spPr>
          <a:xfrm>
            <a:off x="7610832" y="2432328"/>
            <a:ext cx="2834759" cy="1034415"/>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Andreas Holzinger: 4 yayın – 542 atıf; XAI’nin kuramsal öncüsü</a:t>
            </a:r>
            <a:endParaRPr lang="en-US" sz="1800" dirty="0"/>
          </a:p>
        </p:txBody>
      </p:sp>
      <p:sp>
        <p:nvSpPr>
          <p:cNvPr id="13" name="Text 11"/>
          <p:cNvSpPr/>
          <p:nvPr/>
        </p:nvSpPr>
        <p:spPr>
          <a:xfrm>
            <a:off x="7610832" y="3547110"/>
            <a:ext cx="2834759" cy="689610"/>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Ghulam Muhammad: 2 yayın – 300 atıf</a:t>
            </a:r>
            <a:endParaRPr lang="en-US" sz="1800" dirty="0"/>
          </a:p>
        </p:txBody>
      </p:sp>
      <p:sp>
        <p:nvSpPr>
          <p:cNvPr id="14" name="Text 12"/>
          <p:cNvSpPr/>
          <p:nvPr/>
        </p:nvSpPr>
        <p:spPr>
          <a:xfrm>
            <a:off x="7610832" y="4317087"/>
            <a:ext cx="2834759" cy="689610"/>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Nour Moustafa: 6 yayın – 297 atıf</a:t>
            </a:r>
            <a:endParaRPr lang="en-US" sz="1800" dirty="0"/>
          </a:p>
        </p:txBody>
      </p:sp>
      <p:sp>
        <p:nvSpPr>
          <p:cNvPr id="15" name="Text 13"/>
          <p:cNvSpPr/>
          <p:nvPr/>
        </p:nvSpPr>
        <p:spPr>
          <a:xfrm>
            <a:off x="11013996" y="1876068"/>
            <a:ext cx="2612231" cy="326469"/>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Ağ Yorumları</a:t>
            </a:r>
            <a:endParaRPr lang="en-US" sz="2050" dirty="0"/>
          </a:p>
        </p:txBody>
      </p:sp>
      <p:sp>
        <p:nvSpPr>
          <p:cNvPr id="16" name="Text 14"/>
          <p:cNvSpPr/>
          <p:nvPr/>
        </p:nvSpPr>
        <p:spPr>
          <a:xfrm>
            <a:off x="11013996" y="2432328"/>
            <a:ext cx="2834759" cy="1034415"/>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Nour Moustafa</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110 bağlantı ile ağın en merkezi yazarıdır.</a:t>
            </a:r>
            <a:endParaRPr lang="en-US" sz="1800" dirty="0"/>
          </a:p>
        </p:txBody>
      </p:sp>
      <p:sp>
        <p:nvSpPr>
          <p:cNvPr id="17" name="Text 15"/>
          <p:cNvSpPr/>
          <p:nvPr/>
        </p:nvSpPr>
        <p:spPr>
          <a:xfrm>
            <a:off x="11013996" y="3547110"/>
            <a:ext cx="2834759" cy="1034415"/>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Diğer kümelerle en çok etkileşim sağlayan isimdir.</a:t>
            </a:r>
            <a:endParaRPr lang="en-US" sz="1800" dirty="0"/>
          </a:p>
        </p:txBody>
      </p:sp>
      <p:sp>
        <p:nvSpPr>
          <p:cNvPr id="18" name="Text 16"/>
          <p:cNvSpPr/>
          <p:nvPr/>
        </p:nvSpPr>
        <p:spPr>
          <a:xfrm>
            <a:off x="11013996" y="4661892"/>
            <a:ext cx="2834759" cy="1034415"/>
          </a:xfrm>
          <a:prstGeom prst="rect">
            <a:avLst/>
          </a:prstGeom>
          <a:noFill/>
          <a:ln/>
        </p:spPr>
        <p:txBody>
          <a:bodyPr wrap="square" lIns="0" tIns="0" rIns="0" bIns="0" rtlCol="0" anchor="t"/>
          <a:lstStyle/>
          <a:p>
            <a:pPr algn="l" marL="342900" indent="-342900">
              <a:lnSpc>
                <a:spcPts val="2700"/>
              </a:lnSpc>
              <a:buSzPct val="100000"/>
              <a:buChar char="•"/>
            </a:pPr>
            <a:r>
              <a:rPr lang="en-US" sz="1800" dirty="0">
                <a:solidFill>
                  <a:srgbClr val="3D3838"/>
                </a:solidFill>
                <a:latin typeface="Source Sans Pro" pitchFamily="34" charset="0"/>
                <a:ea typeface="Source Sans Pro" pitchFamily="34" charset="-122"/>
                <a:cs typeface="Source Sans Pro" pitchFamily="34" charset="-120"/>
              </a:rPr>
              <a:t>Danish Javeed ile 6 birimlik güçlü bir iş birliği bağlantısı vardır.</a:t>
            </a:r>
            <a:endParaRPr lang="en-US" sz="1800" dirty="0"/>
          </a:p>
        </p:txBody>
      </p:sp>
      <p:sp>
        <p:nvSpPr>
          <p:cNvPr id="19" name="Text 17"/>
          <p:cNvSpPr/>
          <p:nvPr/>
        </p:nvSpPr>
        <p:spPr>
          <a:xfrm>
            <a:off x="11013996" y="5776674"/>
            <a:ext cx="2834759" cy="1724025"/>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Mustafa Abdallah</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(77) ve </a:t>
            </a:r>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Osvaldo Arreche</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(73), ağın yapısal bütünlüğünü koruyan diğer önemli merkezî yazarlardır.</a:t>
            </a:r>
            <a:endParaRPr lang="en-US" sz="18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728663" y="759738"/>
            <a:ext cx="13173075"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Yazarlar Arası Atıf Analizine Göre En Fazla Atıf Alan İlk 10 Yazar</a:t>
            </a:r>
            <a:endParaRPr lang="en-US" sz="1600" dirty="0"/>
          </a:p>
        </p:txBody>
      </p:sp>
      <p:sp>
        <p:nvSpPr>
          <p:cNvPr id="3" name="Shape 1"/>
          <p:cNvSpPr/>
          <p:nvPr/>
        </p:nvSpPr>
        <p:spPr>
          <a:xfrm>
            <a:off x="728663" y="1306235"/>
            <a:ext cx="13173075" cy="6365915"/>
          </a:xfrm>
          <a:prstGeom prst="roundRect">
            <a:avLst>
              <a:gd name="adj" fmla="val 491"/>
            </a:avLst>
          </a:prstGeom>
          <a:noFill/>
          <a:ln w="7620">
            <a:solidFill>
              <a:srgbClr val="000000">
                <a:alpha val="8000"/>
              </a:srgbClr>
            </a:solidFill>
            <a:prstDash val="solid"/>
          </a:ln>
        </p:spPr>
      </p:sp>
      <p:sp>
        <p:nvSpPr>
          <p:cNvPr id="4" name="Shape 2"/>
          <p:cNvSpPr/>
          <p:nvPr/>
        </p:nvSpPr>
        <p:spPr>
          <a:xfrm>
            <a:off x="736283" y="1313855"/>
            <a:ext cx="13156406" cy="577334"/>
          </a:xfrm>
          <a:prstGeom prst="rect">
            <a:avLst/>
          </a:prstGeom>
          <a:solidFill>
            <a:srgbClr val="FFFFFF">
              <a:alpha val="4000"/>
            </a:srgbClr>
          </a:solidFill>
          <a:ln/>
        </p:spPr>
      </p:sp>
      <p:sp>
        <p:nvSpPr>
          <p:cNvPr id="5" name="Text 3"/>
          <p:cNvSpPr/>
          <p:nvPr/>
        </p:nvSpPr>
        <p:spPr>
          <a:xfrm>
            <a:off x="945952"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Yazar</a:t>
            </a:r>
            <a:endParaRPr lang="en-US" sz="1600" dirty="0"/>
          </a:p>
        </p:txBody>
      </p:sp>
      <p:sp>
        <p:nvSpPr>
          <p:cNvPr id="6" name="Text 4"/>
          <p:cNvSpPr/>
          <p:nvPr/>
        </p:nvSpPr>
        <p:spPr>
          <a:xfrm>
            <a:off x="5334714" y="1446371"/>
            <a:ext cx="396109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Yayın Saysısı</a:t>
            </a:r>
            <a:endParaRPr lang="en-US" sz="1600" dirty="0"/>
          </a:p>
        </p:txBody>
      </p:sp>
      <p:sp>
        <p:nvSpPr>
          <p:cNvPr id="7" name="Text 5"/>
          <p:cNvSpPr/>
          <p:nvPr/>
        </p:nvSpPr>
        <p:spPr>
          <a:xfrm>
            <a:off x="9719667"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Atıf Sayısı</a:t>
            </a:r>
            <a:endParaRPr lang="en-US" sz="1600" dirty="0"/>
          </a:p>
        </p:txBody>
      </p:sp>
      <p:sp>
        <p:nvSpPr>
          <p:cNvPr id="8" name="Shape 6"/>
          <p:cNvSpPr/>
          <p:nvPr/>
        </p:nvSpPr>
        <p:spPr>
          <a:xfrm>
            <a:off x="736283" y="1891189"/>
            <a:ext cx="13156406" cy="577334"/>
          </a:xfrm>
          <a:prstGeom prst="rect">
            <a:avLst/>
          </a:prstGeom>
          <a:solidFill>
            <a:srgbClr val="000000">
              <a:alpha val="4000"/>
            </a:srgbClr>
          </a:solidFill>
          <a:ln/>
        </p:spPr>
      </p:sp>
      <p:sp>
        <p:nvSpPr>
          <p:cNvPr id="9" name="Text 7"/>
          <p:cNvSpPr/>
          <p:nvPr/>
        </p:nvSpPr>
        <p:spPr>
          <a:xfrm>
            <a:off x="945952"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Andreas Holzinger</a:t>
            </a:r>
            <a:endParaRPr lang="en-US" sz="1600" dirty="0"/>
          </a:p>
        </p:txBody>
      </p:sp>
      <p:sp>
        <p:nvSpPr>
          <p:cNvPr id="10" name="Text 8"/>
          <p:cNvSpPr/>
          <p:nvPr/>
        </p:nvSpPr>
        <p:spPr>
          <a:xfrm>
            <a:off x="5334714" y="2023705"/>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4</a:t>
            </a:r>
            <a:endParaRPr lang="en-US" sz="1600" dirty="0"/>
          </a:p>
        </p:txBody>
      </p:sp>
      <p:sp>
        <p:nvSpPr>
          <p:cNvPr id="11" name="Text 9"/>
          <p:cNvSpPr/>
          <p:nvPr/>
        </p:nvSpPr>
        <p:spPr>
          <a:xfrm>
            <a:off x="9719667"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542</a:t>
            </a:r>
            <a:endParaRPr lang="en-US" sz="1600" dirty="0"/>
          </a:p>
        </p:txBody>
      </p:sp>
      <p:sp>
        <p:nvSpPr>
          <p:cNvPr id="12" name="Shape 10"/>
          <p:cNvSpPr/>
          <p:nvPr/>
        </p:nvSpPr>
        <p:spPr>
          <a:xfrm>
            <a:off x="736283" y="2468523"/>
            <a:ext cx="13156406" cy="577334"/>
          </a:xfrm>
          <a:prstGeom prst="rect">
            <a:avLst/>
          </a:prstGeom>
          <a:solidFill>
            <a:srgbClr val="FFFFFF">
              <a:alpha val="4000"/>
            </a:srgbClr>
          </a:solidFill>
          <a:ln/>
        </p:spPr>
      </p:sp>
      <p:sp>
        <p:nvSpPr>
          <p:cNvPr id="13" name="Text 11"/>
          <p:cNvSpPr/>
          <p:nvPr/>
        </p:nvSpPr>
        <p:spPr>
          <a:xfrm>
            <a:off x="945952"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Ghulam Muhammad</a:t>
            </a:r>
            <a:endParaRPr lang="en-US" sz="1600" dirty="0"/>
          </a:p>
        </p:txBody>
      </p:sp>
      <p:sp>
        <p:nvSpPr>
          <p:cNvPr id="14" name="Text 12"/>
          <p:cNvSpPr/>
          <p:nvPr/>
        </p:nvSpPr>
        <p:spPr>
          <a:xfrm>
            <a:off x="5334714" y="2601039"/>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15" name="Text 13"/>
          <p:cNvSpPr/>
          <p:nvPr/>
        </p:nvSpPr>
        <p:spPr>
          <a:xfrm>
            <a:off x="9719667"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300</a:t>
            </a:r>
            <a:endParaRPr lang="en-US" sz="1600" dirty="0"/>
          </a:p>
        </p:txBody>
      </p:sp>
      <p:sp>
        <p:nvSpPr>
          <p:cNvPr id="16" name="Shape 14"/>
          <p:cNvSpPr/>
          <p:nvPr/>
        </p:nvSpPr>
        <p:spPr>
          <a:xfrm>
            <a:off x="736283" y="3045857"/>
            <a:ext cx="13156406" cy="577334"/>
          </a:xfrm>
          <a:prstGeom prst="rect">
            <a:avLst/>
          </a:prstGeom>
          <a:solidFill>
            <a:srgbClr val="000000">
              <a:alpha val="4000"/>
            </a:srgbClr>
          </a:solidFill>
          <a:ln/>
        </p:spPr>
      </p:sp>
      <p:sp>
        <p:nvSpPr>
          <p:cNvPr id="17" name="Text 15"/>
          <p:cNvSpPr/>
          <p:nvPr/>
        </p:nvSpPr>
        <p:spPr>
          <a:xfrm>
            <a:off x="945952"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Nour Moustafa</a:t>
            </a:r>
            <a:endParaRPr lang="en-US" sz="1600" dirty="0"/>
          </a:p>
        </p:txBody>
      </p:sp>
      <p:sp>
        <p:nvSpPr>
          <p:cNvPr id="18" name="Text 16"/>
          <p:cNvSpPr/>
          <p:nvPr/>
        </p:nvSpPr>
        <p:spPr>
          <a:xfrm>
            <a:off x="5334714" y="3178373"/>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a:t>
            </a:r>
            <a:endParaRPr lang="en-US" sz="1600" dirty="0"/>
          </a:p>
        </p:txBody>
      </p:sp>
      <p:sp>
        <p:nvSpPr>
          <p:cNvPr id="19" name="Text 17"/>
          <p:cNvSpPr/>
          <p:nvPr/>
        </p:nvSpPr>
        <p:spPr>
          <a:xfrm>
            <a:off x="9719667"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297</a:t>
            </a:r>
            <a:endParaRPr lang="en-US" sz="1600" dirty="0"/>
          </a:p>
        </p:txBody>
      </p:sp>
      <p:sp>
        <p:nvSpPr>
          <p:cNvPr id="20" name="Shape 18"/>
          <p:cNvSpPr/>
          <p:nvPr/>
        </p:nvSpPr>
        <p:spPr>
          <a:xfrm>
            <a:off x="736283" y="3623191"/>
            <a:ext cx="13156406" cy="577334"/>
          </a:xfrm>
          <a:prstGeom prst="rect">
            <a:avLst/>
          </a:prstGeom>
          <a:solidFill>
            <a:srgbClr val="FFFFFF">
              <a:alpha val="4000"/>
            </a:srgbClr>
          </a:solidFill>
          <a:ln/>
        </p:spPr>
      </p:sp>
      <p:sp>
        <p:nvSpPr>
          <p:cNvPr id="21" name="Text 19"/>
          <p:cNvSpPr/>
          <p:nvPr/>
        </p:nvSpPr>
        <p:spPr>
          <a:xfrm>
            <a:off x="945952"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M. Shamim Hossain</a:t>
            </a:r>
            <a:endParaRPr lang="en-US" sz="1600" dirty="0"/>
          </a:p>
        </p:txBody>
      </p:sp>
      <p:sp>
        <p:nvSpPr>
          <p:cNvPr id="22" name="Text 20"/>
          <p:cNvSpPr/>
          <p:nvPr/>
        </p:nvSpPr>
        <p:spPr>
          <a:xfrm>
            <a:off x="5334714" y="375570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23" name="Text 21"/>
          <p:cNvSpPr/>
          <p:nvPr/>
        </p:nvSpPr>
        <p:spPr>
          <a:xfrm>
            <a:off x="9719667"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240</a:t>
            </a:r>
            <a:endParaRPr lang="en-US" sz="1600" dirty="0"/>
          </a:p>
        </p:txBody>
      </p:sp>
      <p:sp>
        <p:nvSpPr>
          <p:cNvPr id="24" name="Shape 22"/>
          <p:cNvSpPr/>
          <p:nvPr/>
        </p:nvSpPr>
        <p:spPr>
          <a:xfrm>
            <a:off x="736283" y="4200525"/>
            <a:ext cx="13156406" cy="577334"/>
          </a:xfrm>
          <a:prstGeom prst="rect">
            <a:avLst/>
          </a:prstGeom>
          <a:solidFill>
            <a:srgbClr val="000000">
              <a:alpha val="4000"/>
            </a:srgbClr>
          </a:solidFill>
          <a:ln/>
        </p:spPr>
      </p:sp>
      <p:sp>
        <p:nvSpPr>
          <p:cNvPr id="25" name="Text 23"/>
          <p:cNvSpPr/>
          <p:nvPr/>
        </p:nvSpPr>
        <p:spPr>
          <a:xfrm>
            <a:off x="945952"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Peter Kieseberg</a:t>
            </a:r>
            <a:endParaRPr lang="en-US" sz="1600" dirty="0"/>
          </a:p>
        </p:txBody>
      </p:sp>
      <p:sp>
        <p:nvSpPr>
          <p:cNvPr id="26" name="Text 24"/>
          <p:cNvSpPr/>
          <p:nvPr/>
        </p:nvSpPr>
        <p:spPr>
          <a:xfrm>
            <a:off x="5334714" y="433304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27" name="Text 25"/>
          <p:cNvSpPr/>
          <p:nvPr/>
        </p:nvSpPr>
        <p:spPr>
          <a:xfrm>
            <a:off x="9719667"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194</a:t>
            </a:r>
            <a:endParaRPr lang="en-US" sz="1600" dirty="0"/>
          </a:p>
        </p:txBody>
      </p:sp>
      <p:sp>
        <p:nvSpPr>
          <p:cNvPr id="28" name="Shape 26"/>
          <p:cNvSpPr/>
          <p:nvPr/>
        </p:nvSpPr>
        <p:spPr>
          <a:xfrm>
            <a:off x="736283" y="4777859"/>
            <a:ext cx="13156406" cy="577334"/>
          </a:xfrm>
          <a:prstGeom prst="rect">
            <a:avLst/>
          </a:prstGeom>
          <a:solidFill>
            <a:srgbClr val="FFFFFF">
              <a:alpha val="4000"/>
            </a:srgbClr>
          </a:solidFill>
          <a:ln/>
        </p:spPr>
      </p:sp>
      <p:sp>
        <p:nvSpPr>
          <p:cNvPr id="29" name="Text 27"/>
          <p:cNvSpPr/>
          <p:nvPr/>
        </p:nvSpPr>
        <p:spPr>
          <a:xfrm>
            <a:off x="945952"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A. Min Tjoa</a:t>
            </a:r>
            <a:endParaRPr lang="en-US" sz="1600" dirty="0"/>
          </a:p>
        </p:txBody>
      </p:sp>
      <p:sp>
        <p:nvSpPr>
          <p:cNvPr id="30" name="Text 28"/>
          <p:cNvSpPr/>
          <p:nvPr/>
        </p:nvSpPr>
        <p:spPr>
          <a:xfrm>
            <a:off x="5334714" y="4910376"/>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31" name="Text 29"/>
          <p:cNvSpPr/>
          <p:nvPr/>
        </p:nvSpPr>
        <p:spPr>
          <a:xfrm>
            <a:off x="9719667"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194</a:t>
            </a:r>
            <a:endParaRPr lang="en-US" sz="1600" dirty="0"/>
          </a:p>
        </p:txBody>
      </p:sp>
      <p:sp>
        <p:nvSpPr>
          <p:cNvPr id="32" name="Shape 30"/>
          <p:cNvSpPr/>
          <p:nvPr/>
        </p:nvSpPr>
        <p:spPr>
          <a:xfrm>
            <a:off x="736283" y="5355193"/>
            <a:ext cx="13156406" cy="577334"/>
          </a:xfrm>
          <a:prstGeom prst="rect">
            <a:avLst/>
          </a:prstGeom>
          <a:solidFill>
            <a:srgbClr val="000000">
              <a:alpha val="4000"/>
            </a:srgbClr>
          </a:solidFill>
          <a:ln/>
        </p:spPr>
      </p:sp>
      <p:sp>
        <p:nvSpPr>
          <p:cNvPr id="33" name="Text 31"/>
          <p:cNvSpPr/>
          <p:nvPr/>
        </p:nvSpPr>
        <p:spPr>
          <a:xfrm>
            <a:off x="945952"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Edgar Weippl</a:t>
            </a:r>
            <a:endParaRPr lang="en-US" sz="1600" dirty="0"/>
          </a:p>
        </p:txBody>
      </p:sp>
      <p:sp>
        <p:nvSpPr>
          <p:cNvPr id="34" name="Text 32"/>
          <p:cNvSpPr/>
          <p:nvPr/>
        </p:nvSpPr>
        <p:spPr>
          <a:xfrm>
            <a:off x="5334714" y="5487710"/>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35" name="Text 33"/>
          <p:cNvSpPr/>
          <p:nvPr/>
        </p:nvSpPr>
        <p:spPr>
          <a:xfrm>
            <a:off x="9719667"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194</a:t>
            </a:r>
            <a:endParaRPr lang="en-US" sz="1600" dirty="0"/>
          </a:p>
        </p:txBody>
      </p:sp>
      <p:sp>
        <p:nvSpPr>
          <p:cNvPr id="36" name="Shape 34"/>
          <p:cNvSpPr/>
          <p:nvPr/>
        </p:nvSpPr>
        <p:spPr>
          <a:xfrm>
            <a:off x="736283" y="5932527"/>
            <a:ext cx="13156406" cy="577334"/>
          </a:xfrm>
          <a:prstGeom prst="rect">
            <a:avLst/>
          </a:prstGeom>
          <a:solidFill>
            <a:srgbClr val="FFFFFF">
              <a:alpha val="4000"/>
            </a:srgbClr>
          </a:solidFill>
          <a:ln/>
        </p:spPr>
      </p:sp>
      <p:sp>
        <p:nvSpPr>
          <p:cNvPr id="37" name="Text 35"/>
          <p:cNvSpPr/>
          <p:nvPr/>
        </p:nvSpPr>
        <p:spPr>
          <a:xfrm>
            <a:off x="945952"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Jun Xu</a:t>
            </a:r>
            <a:endParaRPr lang="en-US" sz="1600" dirty="0"/>
          </a:p>
        </p:txBody>
      </p:sp>
      <p:sp>
        <p:nvSpPr>
          <p:cNvPr id="38" name="Text 36"/>
          <p:cNvSpPr/>
          <p:nvPr/>
        </p:nvSpPr>
        <p:spPr>
          <a:xfrm>
            <a:off x="5334714" y="6065044"/>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39" name="Text 37"/>
          <p:cNvSpPr/>
          <p:nvPr/>
        </p:nvSpPr>
        <p:spPr>
          <a:xfrm>
            <a:off x="9719667"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192</a:t>
            </a:r>
            <a:endParaRPr lang="en-US" sz="1600" dirty="0"/>
          </a:p>
        </p:txBody>
      </p:sp>
      <p:sp>
        <p:nvSpPr>
          <p:cNvPr id="40" name="Shape 38"/>
          <p:cNvSpPr/>
          <p:nvPr/>
        </p:nvSpPr>
        <p:spPr>
          <a:xfrm>
            <a:off x="736283" y="6509861"/>
            <a:ext cx="13156406" cy="577334"/>
          </a:xfrm>
          <a:prstGeom prst="rect">
            <a:avLst/>
          </a:prstGeom>
          <a:solidFill>
            <a:srgbClr val="000000">
              <a:alpha val="4000"/>
            </a:srgbClr>
          </a:solidFill>
          <a:ln/>
        </p:spPr>
      </p:sp>
      <p:sp>
        <p:nvSpPr>
          <p:cNvPr id="41" name="Text 39"/>
          <p:cNvSpPr/>
          <p:nvPr/>
        </p:nvSpPr>
        <p:spPr>
          <a:xfrm>
            <a:off x="945952"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Zahir Tari</a:t>
            </a:r>
            <a:endParaRPr lang="en-US" sz="1600" dirty="0"/>
          </a:p>
        </p:txBody>
      </p:sp>
      <p:sp>
        <p:nvSpPr>
          <p:cNvPr id="42" name="Text 40"/>
          <p:cNvSpPr/>
          <p:nvPr/>
        </p:nvSpPr>
        <p:spPr>
          <a:xfrm>
            <a:off x="5334714" y="664237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43" name="Text 41"/>
          <p:cNvSpPr/>
          <p:nvPr/>
        </p:nvSpPr>
        <p:spPr>
          <a:xfrm>
            <a:off x="9719667"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148</a:t>
            </a:r>
            <a:endParaRPr lang="en-US" sz="1600" dirty="0"/>
          </a:p>
        </p:txBody>
      </p:sp>
      <p:sp>
        <p:nvSpPr>
          <p:cNvPr id="44" name="Shape 42"/>
          <p:cNvSpPr/>
          <p:nvPr/>
        </p:nvSpPr>
        <p:spPr>
          <a:xfrm>
            <a:off x="736283" y="7087195"/>
            <a:ext cx="13156406" cy="577334"/>
          </a:xfrm>
          <a:prstGeom prst="rect">
            <a:avLst/>
          </a:prstGeom>
          <a:solidFill>
            <a:srgbClr val="FFFFFF">
              <a:alpha val="4000"/>
            </a:srgbClr>
          </a:solidFill>
          <a:ln/>
        </p:spPr>
      </p:sp>
      <p:sp>
        <p:nvSpPr>
          <p:cNvPr id="45" name="Text 43"/>
          <p:cNvSpPr/>
          <p:nvPr/>
        </p:nvSpPr>
        <p:spPr>
          <a:xfrm>
            <a:off x="945952"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Patrick Mikalef</a:t>
            </a:r>
            <a:endParaRPr lang="en-US" sz="1600" dirty="0"/>
          </a:p>
        </p:txBody>
      </p:sp>
      <p:sp>
        <p:nvSpPr>
          <p:cNvPr id="46" name="Text 44"/>
          <p:cNvSpPr/>
          <p:nvPr/>
        </p:nvSpPr>
        <p:spPr>
          <a:xfrm>
            <a:off x="5334714" y="721971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47" name="Text 45"/>
          <p:cNvSpPr/>
          <p:nvPr/>
        </p:nvSpPr>
        <p:spPr>
          <a:xfrm>
            <a:off x="9719667"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136</a:t>
            </a:r>
            <a:endParaRPr lang="en-US" sz="16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778788" y="812125"/>
            <a:ext cx="13072824" cy="333732"/>
          </a:xfrm>
          <a:prstGeom prst="rect">
            <a:avLst/>
          </a:prstGeom>
          <a:noFill/>
          <a:ln/>
        </p:spPr>
        <p:txBody>
          <a:bodyPr wrap="non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Yazarlar Arası Atıf Analizi</a:t>
            </a:r>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 </a:t>
            </a:r>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Ağı</a:t>
            </a:r>
            <a:endParaRPr lang="en-US" sz="1750" dirty="0"/>
          </a:p>
        </p:txBody>
      </p:sp>
      <p:pic>
        <p:nvPicPr>
          <p:cNvPr id="3" name="Image 0" descr="preencoded.png">    </p:cNvPr>
          <p:cNvPicPr>
            <a:picLocks noChangeAspect="1"/>
          </p:cNvPicPr>
          <p:nvPr/>
        </p:nvPicPr>
        <p:blipFill>
          <a:blip r:embed="rId1"/>
          <a:stretch>
            <a:fillRect/>
          </a:stretch>
        </p:blipFill>
        <p:spPr>
          <a:xfrm>
            <a:off x="2087523" y="1396127"/>
            <a:ext cx="10455354" cy="5640705"/>
          </a:xfrm>
          <a:prstGeom prst="rect">
            <a:avLst/>
          </a:prstGeom>
        </p:spPr>
      </p:pic>
      <p:sp>
        <p:nvSpPr>
          <p:cNvPr id="4" name="Text 1"/>
          <p:cNvSpPr/>
          <p:nvPr/>
        </p:nvSpPr>
        <p:spPr>
          <a:xfrm>
            <a:off x="778788" y="7287101"/>
            <a:ext cx="13072824" cy="333732"/>
          </a:xfrm>
          <a:prstGeom prst="rect">
            <a:avLst/>
          </a:prstGeom>
          <a:noFill/>
          <a:ln/>
        </p:spPr>
        <p:txBody>
          <a:bodyPr wrap="none" lIns="0" tIns="0" rIns="0" bIns="0" rtlCol="0" anchor="t"/>
          <a:lstStyle/>
          <a:p>
            <a:pPr algn="l" indent="0" marL="0">
              <a:lnSpc>
                <a:spcPts val="2600"/>
              </a:lnSpc>
              <a:buNone/>
            </a:pPr>
            <a:endParaRPr lang="en-US" sz="17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578168" y="587573"/>
            <a:ext cx="5175409" cy="469344"/>
          </a:xfrm>
          <a:prstGeom prst="rect">
            <a:avLst/>
          </a:prstGeom>
          <a:noFill/>
          <a:ln/>
        </p:spPr>
        <p:txBody>
          <a:bodyPr wrap="none" lIns="0" tIns="0" rIns="0" bIns="0" rtlCol="0" anchor="t"/>
          <a:lstStyle/>
          <a:p>
            <a:pPr algn="l" indent="0" marL="0">
              <a:lnSpc>
                <a:spcPts val="3650"/>
              </a:lnSpc>
              <a:buNone/>
            </a:pPr>
            <a:r>
              <a:rPr lang="en-US" sz="2950" b="1" dirty="0">
                <a:solidFill>
                  <a:srgbClr val="000000"/>
                </a:solidFill>
                <a:latin typeface="Montserrat Bold" pitchFamily="34" charset="0"/>
                <a:ea typeface="Montserrat Bold" pitchFamily="34" charset="-122"/>
                <a:cs typeface="Montserrat Bold" pitchFamily="34" charset="-120"/>
              </a:rPr>
              <a:t>Kurumlar Arası Atıf Analizi</a:t>
            </a:r>
            <a:endParaRPr lang="en-US" sz="2950" dirty="0"/>
          </a:p>
        </p:txBody>
      </p:sp>
      <p:sp>
        <p:nvSpPr>
          <p:cNvPr id="3" name="Shape 1"/>
          <p:cNvSpPr/>
          <p:nvPr/>
        </p:nvSpPr>
        <p:spPr>
          <a:xfrm>
            <a:off x="578168" y="1387316"/>
            <a:ext cx="6654522" cy="2324576"/>
          </a:xfrm>
          <a:prstGeom prst="roundRect">
            <a:avLst>
              <a:gd name="adj" fmla="val 1066"/>
            </a:avLst>
          </a:prstGeom>
          <a:solidFill>
            <a:srgbClr val="F2EEEE"/>
          </a:solidFill>
          <a:ln/>
        </p:spPr>
      </p:sp>
      <p:sp>
        <p:nvSpPr>
          <p:cNvPr id="4" name="Text 2"/>
          <p:cNvSpPr/>
          <p:nvPr/>
        </p:nvSpPr>
        <p:spPr>
          <a:xfrm>
            <a:off x="743307" y="1552456"/>
            <a:ext cx="1877378" cy="234672"/>
          </a:xfrm>
          <a:prstGeom prst="rect">
            <a:avLst/>
          </a:prstGeom>
          <a:noFill/>
          <a:ln/>
        </p:spPr>
        <p:txBody>
          <a:bodyPr wrap="none" lIns="0" tIns="0" rIns="0" bIns="0" rtlCol="0" anchor="t"/>
          <a:lstStyle/>
          <a:p>
            <a:pPr algn="l" indent="0" marL="0">
              <a:lnSpc>
                <a:spcPts val="1800"/>
              </a:lnSpc>
              <a:buNone/>
            </a:pPr>
            <a:r>
              <a:rPr lang="en-US" sz="1450" b="1" dirty="0">
                <a:solidFill>
                  <a:srgbClr val="3D3838"/>
                </a:solidFill>
                <a:latin typeface="Montserrat Bold" pitchFamily="34" charset="0"/>
                <a:ea typeface="Montserrat Bold" pitchFamily="34" charset="-122"/>
                <a:cs typeface="Montserrat Bold" pitchFamily="34" charset="-120"/>
              </a:rPr>
              <a:t>Analiz Özeti:</a:t>
            </a:r>
            <a:endParaRPr lang="en-US" sz="1450" dirty="0"/>
          </a:p>
        </p:txBody>
      </p:sp>
      <p:sp>
        <p:nvSpPr>
          <p:cNvPr id="5" name="Text 3"/>
          <p:cNvSpPr/>
          <p:nvPr/>
        </p:nvSpPr>
        <p:spPr>
          <a:xfrm>
            <a:off x="743307" y="1886188"/>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1.320 kurumdan, en az 2 yayın ve 2 atıfa sahip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291 kurum</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analiz edildi.</a:t>
            </a:r>
            <a:endParaRPr lang="en-US" sz="1300" dirty="0"/>
          </a:p>
        </p:txBody>
      </p:sp>
      <p:sp>
        <p:nvSpPr>
          <p:cNvPr id="6" name="Text 4"/>
          <p:cNvSpPr/>
          <p:nvPr/>
        </p:nvSpPr>
        <p:spPr>
          <a:xfrm>
            <a:off x="743307" y="2191822"/>
            <a:ext cx="6324243" cy="495776"/>
          </a:xfrm>
          <a:prstGeom prst="rect">
            <a:avLst/>
          </a:prstGeom>
          <a:noFill/>
          <a:ln/>
        </p:spPr>
        <p:txBody>
          <a:bodyPr wrap="squar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Bağlantılı en büyük alt ağda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216 kurum</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1.218 bağlantı</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1.456 toplam bağlantı gücü</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tespit edildi.</a:t>
            </a:r>
            <a:endParaRPr lang="en-US" sz="1300" dirty="0"/>
          </a:p>
        </p:txBody>
      </p:sp>
      <p:sp>
        <p:nvSpPr>
          <p:cNvPr id="7" name="Text 5"/>
          <p:cNvSpPr/>
          <p:nvPr/>
        </p:nvSpPr>
        <p:spPr>
          <a:xfrm>
            <a:off x="743307" y="2745343"/>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Kurumlar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18 kümeye (cluster)</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ayrılmıştır.</a:t>
            </a:r>
            <a:endParaRPr lang="en-US" sz="1300" dirty="0"/>
          </a:p>
        </p:txBody>
      </p:sp>
      <p:sp>
        <p:nvSpPr>
          <p:cNvPr id="8" name="Shape 6"/>
          <p:cNvSpPr/>
          <p:nvPr/>
        </p:nvSpPr>
        <p:spPr>
          <a:xfrm>
            <a:off x="7397829" y="1387316"/>
            <a:ext cx="6654522" cy="2324576"/>
          </a:xfrm>
          <a:prstGeom prst="roundRect">
            <a:avLst>
              <a:gd name="adj" fmla="val 1066"/>
            </a:avLst>
          </a:prstGeom>
          <a:solidFill>
            <a:srgbClr val="F2EEEE"/>
          </a:solidFill>
          <a:ln/>
        </p:spPr>
      </p:sp>
      <p:sp>
        <p:nvSpPr>
          <p:cNvPr id="9" name="Text 7"/>
          <p:cNvSpPr/>
          <p:nvPr/>
        </p:nvSpPr>
        <p:spPr>
          <a:xfrm>
            <a:off x="7562969" y="1552456"/>
            <a:ext cx="1877378" cy="234672"/>
          </a:xfrm>
          <a:prstGeom prst="rect">
            <a:avLst/>
          </a:prstGeom>
          <a:noFill/>
          <a:ln/>
        </p:spPr>
        <p:txBody>
          <a:bodyPr wrap="none" lIns="0" tIns="0" rIns="0" bIns="0" rtlCol="0" anchor="t"/>
          <a:lstStyle/>
          <a:p>
            <a:pPr algn="l" indent="0" marL="0">
              <a:lnSpc>
                <a:spcPts val="1800"/>
              </a:lnSpc>
              <a:buNone/>
            </a:pPr>
            <a:r>
              <a:rPr lang="en-US" sz="1450" b="1" dirty="0">
                <a:solidFill>
                  <a:srgbClr val="3D3838"/>
                </a:solidFill>
                <a:latin typeface="Montserrat Bold" pitchFamily="34" charset="0"/>
                <a:ea typeface="Montserrat Bold" pitchFamily="34" charset="-122"/>
                <a:cs typeface="Montserrat Bold" pitchFamily="34" charset="-120"/>
              </a:rPr>
              <a:t>Ağ Yorumları:</a:t>
            </a:r>
            <a:endParaRPr lang="en-US" sz="1450" dirty="0"/>
          </a:p>
        </p:txBody>
      </p:sp>
      <p:sp>
        <p:nvSpPr>
          <p:cNvPr id="10" name="Text 8"/>
          <p:cNvSpPr/>
          <p:nvPr/>
        </p:nvSpPr>
        <p:spPr>
          <a:xfrm>
            <a:off x="7562969" y="1886188"/>
            <a:ext cx="6324243" cy="495776"/>
          </a:xfrm>
          <a:prstGeom prst="rect">
            <a:avLst/>
          </a:prstGeom>
          <a:noFill/>
          <a:ln/>
        </p:spPr>
        <p:txBody>
          <a:bodyPr wrap="squar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Atıf ağı, kurumlar arası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bilgi paylaşımı, yönlendirme ve merkezî iş birliklerini</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göstermektedir.</a:t>
            </a:r>
            <a:endParaRPr lang="en-US" sz="1300" dirty="0"/>
          </a:p>
        </p:txBody>
      </p:sp>
      <p:sp>
        <p:nvSpPr>
          <p:cNvPr id="11" name="Text 9"/>
          <p:cNvSpPr/>
          <p:nvPr/>
        </p:nvSpPr>
        <p:spPr>
          <a:xfrm>
            <a:off x="7562969" y="2439710"/>
            <a:ext cx="6324243" cy="495776"/>
          </a:xfrm>
          <a:prstGeom prst="rect">
            <a:avLst/>
          </a:prstGeom>
          <a:noFill/>
          <a:ln/>
        </p:spPr>
        <p:txBody>
          <a:bodyPr wrap="squar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Khalifa University:</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77 bağlantı gücü – en güçlü etkileşimli kurum, hem bölgesel hem uluslararası bağ kuruyor.</a:t>
            </a:r>
            <a:endParaRPr lang="en-US" sz="1300" dirty="0"/>
          </a:p>
        </p:txBody>
      </p:sp>
      <p:sp>
        <p:nvSpPr>
          <p:cNvPr id="12" name="Text 10"/>
          <p:cNvSpPr/>
          <p:nvPr/>
        </p:nvSpPr>
        <p:spPr>
          <a:xfrm>
            <a:off x="7562969" y="2993231"/>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University College Dublin:</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73 bağlantı gücü – çok yönlü iş birlikleriyle öne çıkıyor.</a:t>
            </a:r>
            <a:endParaRPr lang="en-US" sz="1300" dirty="0"/>
          </a:p>
        </p:txBody>
      </p:sp>
      <p:sp>
        <p:nvSpPr>
          <p:cNvPr id="13" name="Text 11"/>
          <p:cNvSpPr/>
          <p:nvPr/>
        </p:nvSpPr>
        <p:spPr>
          <a:xfrm>
            <a:off x="7562969" y="3298865"/>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US Army:</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65 bağlantı gücü – güvenlik odaklı uygulamalarda merkezî rol oynuyor.</a:t>
            </a:r>
            <a:endParaRPr lang="en-US" sz="1300" dirty="0"/>
          </a:p>
        </p:txBody>
      </p:sp>
      <p:sp>
        <p:nvSpPr>
          <p:cNvPr id="14" name="Shape 12"/>
          <p:cNvSpPr/>
          <p:nvPr/>
        </p:nvSpPr>
        <p:spPr>
          <a:xfrm>
            <a:off x="578168" y="3877032"/>
            <a:ext cx="6654522" cy="1771055"/>
          </a:xfrm>
          <a:prstGeom prst="roundRect">
            <a:avLst>
              <a:gd name="adj" fmla="val 1399"/>
            </a:avLst>
          </a:prstGeom>
          <a:solidFill>
            <a:srgbClr val="F2EEEE"/>
          </a:solidFill>
          <a:ln/>
        </p:spPr>
      </p:sp>
      <p:sp>
        <p:nvSpPr>
          <p:cNvPr id="15" name="Text 13"/>
          <p:cNvSpPr/>
          <p:nvPr/>
        </p:nvSpPr>
        <p:spPr>
          <a:xfrm>
            <a:off x="743307" y="4042172"/>
            <a:ext cx="2917865" cy="234672"/>
          </a:xfrm>
          <a:prstGeom prst="rect">
            <a:avLst/>
          </a:prstGeom>
          <a:noFill/>
          <a:ln/>
        </p:spPr>
        <p:txBody>
          <a:bodyPr wrap="none" lIns="0" tIns="0" rIns="0" bIns="0" rtlCol="0" anchor="t"/>
          <a:lstStyle/>
          <a:p>
            <a:pPr algn="l" indent="0" marL="0">
              <a:lnSpc>
                <a:spcPts val="1800"/>
              </a:lnSpc>
              <a:buNone/>
            </a:pPr>
            <a:r>
              <a:rPr lang="en-US" sz="1450" b="1" dirty="0">
                <a:solidFill>
                  <a:srgbClr val="3D3838"/>
                </a:solidFill>
                <a:latin typeface="Montserrat Bold" pitchFamily="34" charset="0"/>
                <a:ea typeface="Montserrat Bold" pitchFamily="34" charset="-122"/>
                <a:cs typeface="Montserrat Bold" pitchFamily="34" charset="-120"/>
              </a:rPr>
              <a:t>Dikkat Çeken İkili Bağlantılar:</a:t>
            </a:r>
            <a:endParaRPr lang="en-US" sz="1450" dirty="0"/>
          </a:p>
        </p:txBody>
      </p:sp>
      <p:sp>
        <p:nvSpPr>
          <p:cNvPr id="16" name="Text 14"/>
          <p:cNvSpPr/>
          <p:nvPr/>
        </p:nvSpPr>
        <p:spPr>
          <a:xfrm>
            <a:off x="743307" y="4375904"/>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Northeastern Univ. </a:t>
            </a:r>
            <a:pPr algn="l" indent="0" marL="0">
              <a:lnSpc>
                <a:spcPts val="1950"/>
              </a:lnSpc>
              <a:buNone/>
            </a:pPr>
            <a:r>
              <a:rPr lang="en-US" sz="1300" dirty="0">
                <a:solidFill>
                  <a:srgbClr val="000000"/>
                </a:solidFill>
                <a:latin typeface="Source Sans Pro" pitchFamily="34" charset="0"/>
                <a:ea typeface="Source Sans Pro" pitchFamily="34" charset="-122"/>
                <a:cs typeface="Source Sans Pro" pitchFamily="34" charset="-120"/>
              </a:rPr>
              <a:t>↔</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RMIT Univ.: 5 bağlantı gücü – mühendislik temelli iş birliği</a:t>
            </a:r>
            <a:endParaRPr lang="en-US" sz="1300" dirty="0"/>
          </a:p>
        </p:txBody>
      </p:sp>
      <p:sp>
        <p:nvSpPr>
          <p:cNvPr id="17" name="Text 15"/>
          <p:cNvSpPr/>
          <p:nvPr/>
        </p:nvSpPr>
        <p:spPr>
          <a:xfrm>
            <a:off x="743307" y="4681538"/>
            <a:ext cx="6324243" cy="495776"/>
          </a:xfrm>
          <a:prstGeom prst="rect">
            <a:avLst/>
          </a:prstGeom>
          <a:noFill/>
          <a:ln/>
        </p:spPr>
        <p:txBody>
          <a:bodyPr wrap="squar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Univ. of Bari Aldo Moro </a:t>
            </a:r>
            <a:pPr algn="l" indent="0" marL="0">
              <a:lnSpc>
                <a:spcPts val="1950"/>
              </a:lnSpc>
              <a:buNone/>
            </a:pPr>
            <a:r>
              <a:rPr lang="en-US" sz="1300" dirty="0">
                <a:solidFill>
                  <a:srgbClr val="000000"/>
                </a:solidFill>
                <a:latin typeface="Source Sans Pro" pitchFamily="34" charset="0"/>
                <a:ea typeface="Source Sans Pro" pitchFamily="34" charset="-122"/>
                <a:cs typeface="Source Sans Pro" pitchFamily="34" charset="-120"/>
              </a:rPr>
              <a:t>↔</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King’s College London / Dublin: 4–5 bağlantı – Avrupa içi akademik iş birliği</a:t>
            </a:r>
            <a:endParaRPr lang="en-US" sz="1300" dirty="0"/>
          </a:p>
        </p:txBody>
      </p:sp>
      <p:sp>
        <p:nvSpPr>
          <p:cNvPr id="18" name="Text 16"/>
          <p:cNvSpPr/>
          <p:nvPr/>
        </p:nvSpPr>
        <p:spPr>
          <a:xfrm>
            <a:off x="743307" y="5235059"/>
            <a:ext cx="6324243" cy="247888"/>
          </a:xfrm>
          <a:prstGeom prst="rect">
            <a:avLst/>
          </a:prstGeom>
          <a:noFill/>
          <a:ln/>
        </p:spPr>
        <p:txBody>
          <a:bodyPr wrap="non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Northern Arizona Univ. </a:t>
            </a:r>
            <a:pPr algn="l" indent="0" marL="0">
              <a:lnSpc>
                <a:spcPts val="1950"/>
              </a:lnSpc>
              <a:buNone/>
            </a:pPr>
            <a:r>
              <a:rPr lang="en-US" sz="1300" dirty="0">
                <a:solidFill>
                  <a:srgbClr val="000000"/>
                </a:solidFill>
                <a:latin typeface="Source Sans Pro" pitchFamily="34" charset="0"/>
                <a:ea typeface="Source Sans Pro" pitchFamily="34" charset="-122"/>
                <a:cs typeface="Source Sans Pro" pitchFamily="34" charset="-120"/>
              </a:rPr>
              <a:t>↔</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TalTech: 4 bağlantı – uygulamalı AI odaklı bağ</a:t>
            </a:r>
            <a:endParaRPr lang="en-US" sz="1300" dirty="0"/>
          </a:p>
        </p:txBody>
      </p:sp>
      <p:sp>
        <p:nvSpPr>
          <p:cNvPr id="19" name="Shape 17"/>
          <p:cNvSpPr/>
          <p:nvPr/>
        </p:nvSpPr>
        <p:spPr>
          <a:xfrm>
            <a:off x="7397829" y="3877032"/>
            <a:ext cx="6654522" cy="1771055"/>
          </a:xfrm>
          <a:prstGeom prst="roundRect">
            <a:avLst>
              <a:gd name="adj" fmla="val 1399"/>
            </a:avLst>
          </a:prstGeom>
          <a:solidFill>
            <a:srgbClr val="F2EEEE"/>
          </a:solidFill>
          <a:ln/>
        </p:spPr>
      </p:sp>
      <p:sp>
        <p:nvSpPr>
          <p:cNvPr id="20" name="Text 18"/>
          <p:cNvSpPr/>
          <p:nvPr/>
        </p:nvSpPr>
        <p:spPr>
          <a:xfrm>
            <a:off x="7562969" y="4042172"/>
            <a:ext cx="2098715" cy="234672"/>
          </a:xfrm>
          <a:prstGeom prst="rect">
            <a:avLst/>
          </a:prstGeom>
          <a:noFill/>
          <a:ln/>
        </p:spPr>
        <p:txBody>
          <a:bodyPr wrap="none" lIns="0" tIns="0" rIns="0" bIns="0" rtlCol="0" anchor="t"/>
          <a:lstStyle/>
          <a:p>
            <a:pPr algn="l" indent="0" marL="0">
              <a:lnSpc>
                <a:spcPts val="1800"/>
              </a:lnSpc>
              <a:buNone/>
            </a:pPr>
            <a:r>
              <a:rPr lang="en-US" sz="1450" b="1" dirty="0">
                <a:solidFill>
                  <a:srgbClr val="3D3838"/>
                </a:solidFill>
                <a:latin typeface="Montserrat Bold" pitchFamily="34" charset="0"/>
                <a:ea typeface="Montserrat Bold" pitchFamily="34" charset="-122"/>
                <a:cs typeface="Montserrat Bold" pitchFamily="34" charset="-120"/>
              </a:rPr>
              <a:t>Köprü Kurum Örneği:</a:t>
            </a:r>
            <a:endParaRPr lang="en-US" sz="1450" dirty="0"/>
          </a:p>
        </p:txBody>
      </p:sp>
      <p:sp>
        <p:nvSpPr>
          <p:cNvPr id="21" name="Text 19"/>
          <p:cNvSpPr/>
          <p:nvPr/>
        </p:nvSpPr>
        <p:spPr>
          <a:xfrm>
            <a:off x="7562969" y="4375904"/>
            <a:ext cx="6324243" cy="495776"/>
          </a:xfrm>
          <a:prstGeom prst="rect">
            <a:avLst/>
          </a:prstGeom>
          <a:noFill/>
          <a:ln/>
        </p:spPr>
        <p:txBody>
          <a:bodyPr wrap="square" lIns="0" tIns="0" rIns="0" bIns="0" rtlCol="0" anchor="t"/>
          <a:lstStyle/>
          <a:p>
            <a:pPr algn="l" marL="342900" indent="-342900">
              <a:lnSpc>
                <a:spcPts val="1950"/>
              </a:lnSpc>
              <a:buSzPct val="100000"/>
              <a:buChar char="•"/>
            </a:pPr>
            <a:r>
              <a:rPr lang="en-US" sz="1300" dirty="0">
                <a:solidFill>
                  <a:srgbClr val="3D3838"/>
                </a:solidFill>
                <a:latin typeface="Source Sans Pro" pitchFamily="34" charset="0"/>
                <a:ea typeface="Source Sans Pro" pitchFamily="34" charset="-122"/>
                <a:cs typeface="Source Sans Pro" pitchFamily="34" charset="-120"/>
              </a:rPr>
              <a:t>University of Piraeus: Tekil pozisyonda yer alsa da farklı kümelere bağlanarak potansiyel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bilgi köprüsü</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rolü üstlenmektedir.</a:t>
            </a:r>
            <a:endParaRPr lang="en-US" sz="1300" dirty="0"/>
          </a:p>
        </p:txBody>
      </p:sp>
      <p:sp>
        <p:nvSpPr>
          <p:cNvPr id="22" name="Shape 20"/>
          <p:cNvSpPr/>
          <p:nvPr/>
        </p:nvSpPr>
        <p:spPr>
          <a:xfrm>
            <a:off x="578168" y="5813227"/>
            <a:ext cx="13474065" cy="1828800"/>
          </a:xfrm>
          <a:prstGeom prst="roundRect">
            <a:avLst>
              <a:gd name="adj" fmla="val 1355"/>
            </a:avLst>
          </a:prstGeom>
          <a:solidFill>
            <a:srgbClr val="F2EEEE"/>
          </a:solidFill>
          <a:ln/>
        </p:spPr>
      </p:sp>
      <p:sp>
        <p:nvSpPr>
          <p:cNvPr id="23" name="Text 21"/>
          <p:cNvSpPr/>
          <p:nvPr/>
        </p:nvSpPr>
        <p:spPr>
          <a:xfrm>
            <a:off x="743307" y="5978366"/>
            <a:ext cx="4230053" cy="234672"/>
          </a:xfrm>
          <a:prstGeom prst="rect">
            <a:avLst/>
          </a:prstGeom>
          <a:noFill/>
          <a:ln/>
        </p:spPr>
        <p:txBody>
          <a:bodyPr wrap="none" lIns="0" tIns="0" rIns="0" bIns="0" rtlCol="0" anchor="t"/>
          <a:lstStyle/>
          <a:p>
            <a:pPr algn="l" indent="0" marL="0">
              <a:lnSpc>
                <a:spcPts val="1800"/>
              </a:lnSpc>
              <a:buNone/>
            </a:pPr>
            <a:r>
              <a:rPr lang="en-US" sz="1450" b="1" dirty="0">
                <a:solidFill>
                  <a:srgbClr val="3D3838"/>
                </a:solidFill>
                <a:latin typeface="Montserrat Bold" pitchFamily="34" charset="0"/>
                <a:ea typeface="Montserrat Bold" pitchFamily="34" charset="-122"/>
                <a:cs typeface="Montserrat Bold" pitchFamily="34" charset="-120"/>
              </a:rPr>
              <a:t>En Fazla Etki Yaratan Kurumlar (Atıf Sayısı):</a:t>
            </a:r>
            <a:endParaRPr lang="en-US" sz="1450" dirty="0"/>
          </a:p>
        </p:txBody>
      </p:sp>
      <p:sp>
        <p:nvSpPr>
          <p:cNvPr id="24" name="Text 22"/>
          <p:cNvSpPr/>
          <p:nvPr/>
        </p:nvSpPr>
        <p:spPr>
          <a:xfrm>
            <a:off x="743307" y="6312098"/>
            <a:ext cx="13143786"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Medical Univ. of Graz:</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4 yayın –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542 atıf</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(yüksek etki, az yayın)</a:t>
            </a:r>
            <a:endParaRPr lang="en-US" sz="1300" dirty="0"/>
          </a:p>
        </p:txBody>
      </p:sp>
      <p:sp>
        <p:nvSpPr>
          <p:cNvPr id="25" name="Text 23"/>
          <p:cNvSpPr/>
          <p:nvPr/>
        </p:nvSpPr>
        <p:spPr>
          <a:xfrm>
            <a:off x="743307" y="6617732"/>
            <a:ext cx="13143786"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King Saud Univ.:</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19 yayın – 372 atıf</a:t>
            </a:r>
            <a:endParaRPr lang="en-US" sz="1300" dirty="0"/>
          </a:p>
        </p:txBody>
      </p:sp>
      <p:sp>
        <p:nvSpPr>
          <p:cNvPr id="26" name="Text 24"/>
          <p:cNvSpPr/>
          <p:nvPr/>
        </p:nvSpPr>
        <p:spPr>
          <a:xfrm>
            <a:off x="743307" y="6923365"/>
            <a:ext cx="13143786"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Sejong Univ. / FPT Univ.:</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2 yayınla sırasıyla 348 ve 345 atıf</a:t>
            </a:r>
            <a:endParaRPr lang="en-US" sz="1300" dirty="0"/>
          </a:p>
        </p:txBody>
      </p:sp>
      <p:sp>
        <p:nvSpPr>
          <p:cNvPr id="27" name="Text 25"/>
          <p:cNvSpPr/>
          <p:nvPr/>
        </p:nvSpPr>
        <p:spPr>
          <a:xfrm>
            <a:off x="743307" y="7228999"/>
            <a:ext cx="13143786" cy="247888"/>
          </a:xfrm>
          <a:prstGeom prst="rect">
            <a:avLst/>
          </a:prstGeom>
          <a:noFill/>
          <a:ln/>
        </p:spPr>
        <p:txBody>
          <a:bodyPr wrap="none" lIns="0" tIns="0" rIns="0" bIns="0" rtlCol="0" anchor="t"/>
          <a:lstStyle/>
          <a:p>
            <a:pPr algn="l" marL="342900" indent="-342900">
              <a:lnSpc>
                <a:spcPts val="1950"/>
              </a:lnSpc>
              <a:buSzPct val="100000"/>
              <a:buChar char="•"/>
            </a:pPr>
            <a:r>
              <a:rPr lang="en-US" sz="1300" b="1" dirty="0">
                <a:solidFill>
                  <a:srgbClr val="3D3838"/>
                </a:solidFill>
                <a:latin typeface="Source Sans Pro" pitchFamily="34" charset="0"/>
                <a:ea typeface="Source Sans Pro" pitchFamily="34" charset="-122"/>
                <a:cs typeface="Source Sans Pro" pitchFamily="34" charset="-120"/>
              </a:rPr>
              <a:t>Chinese Academy of Sciences</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Johns Hopkins</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a:t>
            </a:r>
            <a:pPr algn="l" indent="0" marL="0">
              <a:lnSpc>
                <a:spcPts val="1950"/>
              </a:lnSpc>
              <a:buNone/>
            </a:pPr>
            <a:r>
              <a:rPr lang="en-US" sz="1300" b="1" dirty="0">
                <a:solidFill>
                  <a:srgbClr val="3D3838"/>
                </a:solidFill>
                <a:latin typeface="Source Sans Pro" pitchFamily="34" charset="0"/>
                <a:ea typeface="Source Sans Pro" pitchFamily="34" charset="-122"/>
                <a:cs typeface="Source Sans Pro" pitchFamily="34" charset="-120"/>
              </a:rPr>
              <a:t>Imperial College London</a:t>
            </a:r>
            <a:pPr algn="l" indent="0" marL="0">
              <a:lnSpc>
                <a:spcPts val="1950"/>
              </a:lnSpc>
              <a:buNone/>
            </a:pPr>
            <a:r>
              <a:rPr lang="en-US" sz="1300" dirty="0">
                <a:solidFill>
                  <a:srgbClr val="3D3838"/>
                </a:solidFill>
                <a:latin typeface="Source Sans Pro" pitchFamily="34" charset="0"/>
                <a:ea typeface="Source Sans Pro" pitchFamily="34" charset="-122"/>
                <a:cs typeface="Source Sans Pro" pitchFamily="34" charset="-120"/>
              </a:rPr>
              <a:t> gibi prestijli kurumlar da yüksek etki göstermektedir.</a:t>
            </a:r>
            <a:endParaRPr lang="en-US" sz="13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728663" y="759738"/>
            <a:ext cx="13173075"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Kurumlar Arası Atıf Analizine Göre En Fazla Atıf Alan İlk 10 Kurum</a:t>
            </a:r>
            <a:endParaRPr lang="en-US" sz="1600" dirty="0"/>
          </a:p>
        </p:txBody>
      </p:sp>
      <p:sp>
        <p:nvSpPr>
          <p:cNvPr id="3" name="Shape 1"/>
          <p:cNvSpPr/>
          <p:nvPr/>
        </p:nvSpPr>
        <p:spPr>
          <a:xfrm>
            <a:off x="728663" y="1306235"/>
            <a:ext cx="13173075" cy="6365915"/>
          </a:xfrm>
          <a:prstGeom prst="roundRect">
            <a:avLst>
              <a:gd name="adj" fmla="val 491"/>
            </a:avLst>
          </a:prstGeom>
          <a:noFill/>
          <a:ln w="7620">
            <a:solidFill>
              <a:srgbClr val="000000">
                <a:alpha val="8000"/>
              </a:srgbClr>
            </a:solidFill>
            <a:prstDash val="solid"/>
          </a:ln>
        </p:spPr>
      </p:sp>
      <p:sp>
        <p:nvSpPr>
          <p:cNvPr id="4" name="Shape 2"/>
          <p:cNvSpPr/>
          <p:nvPr/>
        </p:nvSpPr>
        <p:spPr>
          <a:xfrm>
            <a:off x="736283" y="1313855"/>
            <a:ext cx="13156406" cy="577334"/>
          </a:xfrm>
          <a:prstGeom prst="rect">
            <a:avLst/>
          </a:prstGeom>
          <a:solidFill>
            <a:srgbClr val="FFFFFF">
              <a:alpha val="4000"/>
            </a:srgbClr>
          </a:solidFill>
          <a:ln/>
        </p:spPr>
      </p:sp>
      <p:sp>
        <p:nvSpPr>
          <p:cNvPr id="5" name="Text 3"/>
          <p:cNvSpPr/>
          <p:nvPr/>
        </p:nvSpPr>
        <p:spPr>
          <a:xfrm>
            <a:off x="945952"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Kurum</a:t>
            </a:r>
            <a:endParaRPr lang="en-US" sz="1600" dirty="0"/>
          </a:p>
        </p:txBody>
      </p:sp>
      <p:sp>
        <p:nvSpPr>
          <p:cNvPr id="6" name="Text 4"/>
          <p:cNvSpPr/>
          <p:nvPr/>
        </p:nvSpPr>
        <p:spPr>
          <a:xfrm>
            <a:off x="5334714" y="1446371"/>
            <a:ext cx="396109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Yayın Saysısı</a:t>
            </a:r>
            <a:endParaRPr lang="en-US" sz="1600" dirty="0"/>
          </a:p>
        </p:txBody>
      </p:sp>
      <p:sp>
        <p:nvSpPr>
          <p:cNvPr id="7" name="Text 5"/>
          <p:cNvSpPr/>
          <p:nvPr/>
        </p:nvSpPr>
        <p:spPr>
          <a:xfrm>
            <a:off x="9719667"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Atıf Sayısı</a:t>
            </a:r>
            <a:endParaRPr lang="en-US" sz="1600" dirty="0"/>
          </a:p>
        </p:txBody>
      </p:sp>
      <p:sp>
        <p:nvSpPr>
          <p:cNvPr id="8" name="Shape 6"/>
          <p:cNvSpPr/>
          <p:nvPr/>
        </p:nvSpPr>
        <p:spPr>
          <a:xfrm>
            <a:off x="736283" y="1891189"/>
            <a:ext cx="13156406" cy="577334"/>
          </a:xfrm>
          <a:prstGeom prst="rect">
            <a:avLst/>
          </a:prstGeom>
          <a:solidFill>
            <a:srgbClr val="000000">
              <a:alpha val="4000"/>
            </a:srgbClr>
          </a:solidFill>
          <a:ln/>
        </p:spPr>
      </p:sp>
      <p:sp>
        <p:nvSpPr>
          <p:cNvPr id="9" name="Text 7"/>
          <p:cNvSpPr/>
          <p:nvPr/>
        </p:nvSpPr>
        <p:spPr>
          <a:xfrm>
            <a:off x="945952"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Medical University of Graz</a:t>
            </a:r>
            <a:endParaRPr lang="en-US" sz="1600" dirty="0"/>
          </a:p>
        </p:txBody>
      </p:sp>
      <p:sp>
        <p:nvSpPr>
          <p:cNvPr id="10" name="Text 8"/>
          <p:cNvSpPr/>
          <p:nvPr/>
        </p:nvSpPr>
        <p:spPr>
          <a:xfrm>
            <a:off x="5334714" y="2023705"/>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4</a:t>
            </a:r>
            <a:endParaRPr lang="en-US" sz="1600" dirty="0"/>
          </a:p>
        </p:txBody>
      </p:sp>
      <p:sp>
        <p:nvSpPr>
          <p:cNvPr id="11" name="Text 9"/>
          <p:cNvSpPr/>
          <p:nvPr/>
        </p:nvSpPr>
        <p:spPr>
          <a:xfrm>
            <a:off x="9719667"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542</a:t>
            </a:r>
            <a:endParaRPr lang="en-US" sz="1600" dirty="0"/>
          </a:p>
        </p:txBody>
      </p:sp>
      <p:sp>
        <p:nvSpPr>
          <p:cNvPr id="12" name="Shape 10"/>
          <p:cNvSpPr/>
          <p:nvPr/>
        </p:nvSpPr>
        <p:spPr>
          <a:xfrm>
            <a:off x="736283" y="2468523"/>
            <a:ext cx="13156406" cy="577334"/>
          </a:xfrm>
          <a:prstGeom prst="rect">
            <a:avLst/>
          </a:prstGeom>
          <a:solidFill>
            <a:srgbClr val="FFFFFF">
              <a:alpha val="4000"/>
            </a:srgbClr>
          </a:solidFill>
          <a:ln/>
        </p:spPr>
      </p:sp>
      <p:sp>
        <p:nvSpPr>
          <p:cNvPr id="13" name="Text 11"/>
          <p:cNvSpPr/>
          <p:nvPr/>
        </p:nvSpPr>
        <p:spPr>
          <a:xfrm>
            <a:off x="945952"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King Saud University</a:t>
            </a:r>
            <a:endParaRPr lang="en-US" sz="1600" dirty="0"/>
          </a:p>
        </p:txBody>
      </p:sp>
      <p:sp>
        <p:nvSpPr>
          <p:cNvPr id="14" name="Text 12"/>
          <p:cNvSpPr/>
          <p:nvPr/>
        </p:nvSpPr>
        <p:spPr>
          <a:xfrm>
            <a:off x="5334714" y="2601039"/>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a:t>
            </a:r>
            <a:endParaRPr lang="en-US" sz="1600" dirty="0"/>
          </a:p>
        </p:txBody>
      </p:sp>
      <p:sp>
        <p:nvSpPr>
          <p:cNvPr id="15" name="Text 13"/>
          <p:cNvSpPr/>
          <p:nvPr/>
        </p:nvSpPr>
        <p:spPr>
          <a:xfrm>
            <a:off x="9719667"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372</a:t>
            </a:r>
            <a:endParaRPr lang="en-US" sz="1600" dirty="0"/>
          </a:p>
        </p:txBody>
      </p:sp>
      <p:sp>
        <p:nvSpPr>
          <p:cNvPr id="16" name="Shape 14"/>
          <p:cNvSpPr/>
          <p:nvPr/>
        </p:nvSpPr>
        <p:spPr>
          <a:xfrm>
            <a:off x="736283" y="3045857"/>
            <a:ext cx="13156406" cy="577334"/>
          </a:xfrm>
          <a:prstGeom prst="rect">
            <a:avLst/>
          </a:prstGeom>
          <a:solidFill>
            <a:srgbClr val="000000">
              <a:alpha val="4000"/>
            </a:srgbClr>
          </a:solidFill>
          <a:ln/>
        </p:spPr>
      </p:sp>
      <p:sp>
        <p:nvSpPr>
          <p:cNvPr id="17" name="Text 15"/>
          <p:cNvSpPr/>
          <p:nvPr/>
        </p:nvSpPr>
        <p:spPr>
          <a:xfrm>
            <a:off x="945952"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Sejong University</a:t>
            </a:r>
            <a:endParaRPr lang="en-US" sz="1600" dirty="0"/>
          </a:p>
        </p:txBody>
      </p:sp>
      <p:sp>
        <p:nvSpPr>
          <p:cNvPr id="18" name="Text 16"/>
          <p:cNvSpPr/>
          <p:nvPr/>
        </p:nvSpPr>
        <p:spPr>
          <a:xfrm>
            <a:off x="5334714" y="3178373"/>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19" name="Text 17"/>
          <p:cNvSpPr/>
          <p:nvPr/>
        </p:nvSpPr>
        <p:spPr>
          <a:xfrm>
            <a:off x="9719667"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348</a:t>
            </a:r>
            <a:endParaRPr lang="en-US" sz="1600" dirty="0"/>
          </a:p>
        </p:txBody>
      </p:sp>
      <p:sp>
        <p:nvSpPr>
          <p:cNvPr id="20" name="Shape 18"/>
          <p:cNvSpPr/>
          <p:nvPr/>
        </p:nvSpPr>
        <p:spPr>
          <a:xfrm>
            <a:off x="736283" y="3623191"/>
            <a:ext cx="13156406" cy="577334"/>
          </a:xfrm>
          <a:prstGeom prst="rect">
            <a:avLst/>
          </a:prstGeom>
          <a:solidFill>
            <a:srgbClr val="FFFFFF">
              <a:alpha val="4000"/>
            </a:srgbClr>
          </a:solidFill>
          <a:ln/>
        </p:spPr>
      </p:sp>
      <p:sp>
        <p:nvSpPr>
          <p:cNvPr id="21" name="Text 19"/>
          <p:cNvSpPr/>
          <p:nvPr/>
        </p:nvSpPr>
        <p:spPr>
          <a:xfrm>
            <a:off x="945952"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FPT University</a:t>
            </a:r>
            <a:endParaRPr lang="en-US" sz="1600" dirty="0"/>
          </a:p>
        </p:txBody>
      </p:sp>
      <p:sp>
        <p:nvSpPr>
          <p:cNvPr id="22" name="Text 20"/>
          <p:cNvSpPr/>
          <p:nvPr/>
        </p:nvSpPr>
        <p:spPr>
          <a:xfrm>
            <a:off x="5334714" y="375570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23" name="Text 21"/>
          <p:cNvSpPr/>
          <p:nvPr/>
        </p:nvSpPr>
        <p:spPr>
          <a:xfrm>
            <a:off x="9719667"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345</a:t>
            </a:r>
            <a:endParaRPr lang="en-US" sz="1600" dirty="0"/>
          </a:p>
        </p:txBody>
      </p:sp>
      <p:sp>
        <p:nvSpPr>
          <p:cNvPr id="24" name="Shape 22"/>
          <p:cNvSpPr/>
          <p:nvPr/>
        </p:nvSpPr>
        <p:spPr>
          <a:xfrm>
            <a:off x="736283" y="4200525"/>
            <a:ext cx="13156406" cy="577334"/>
          </a:xfrm>
          <a:prstGeom prst="rect">
            <a:avLst/>
          </a:prstGeom>
          <a:solidFill>
            <a:srgbClr val="000000">
              <a:alpha val="4000"/>
            </a:srgbClr>
          </a:solidFill>
          <a:ln/>
        </p:spPr>
      </p:sp>
      <p:sp>
        <p:nvSpPr>
          <p:cNvPr id="25" name="Text 23"/>
          <p:cNvSpPr/>
          <p:nvPr/>
        </p:nvSpPr>
        <p:spPr>
          <a:xfrm>
            <a:off x="945952"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Chinese Academy of Sciences</a:t>
            </a:r>
            <a:endParaRPr lang="en-US" sz="1600" dirty="0"/>
          </a:p>
        </p:txBody>
      </p:sp>
      <p:sp>
        <p:nvSpPr>
          <p:cNvPr id="26" name="Text 24"/>
          <p:cNvSpPr/>
          <p:nvPr/>
        </p:nvSpPr>
        <p:spPr>
          <a:xfrm>
            <a:off x="5334714" y="433304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27" name="Text 25"/>
          <p:cNvSpPr/>
          <p:nvPr/>
        </p:nvSpPr>
        <p:spPr>
          <a:xfrm>
            <a:off x="9719667"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277</a:t>
            </a:r>
            <a:endParaRPr lang="en-US" sz="1600" dirty="0"/>
          </a:p>
        </p:txBody>
      </p:sp>
      <p:sp>
        <p:nvSpPr>
          <p:cNvPr id="28" name="Shape 26"/>
          <p:cNvSpPr/>
          <p:nvPr/>
        </p:nvSpPr>
        <p:spPr>
          <a:xfrm>
            <a:off x="736283" y="4777859"/>
            <a:ext cx="13156406" cy="577334"/>
          </a:xfrm>
          <a:prstGeom prst="rect">
            <a:avLst/>
          </a:prstGeom>
          <a:solidFill>
            <a:srgbClr val="FFFFFF">
              <a:alpha val="4000"/>
            </a:srgbClr>
          </a:solidFill>
          <a:ln/>
        </p:spPr>
      </p:sp>
      <p:sp>
        <p:nvSpPr>
          <p:cNvPr id="29" name="Text 27"/>
          <p:cNvSpPr/>
          <p:nvPr/>
        </p:nvSpPr>
        <p:spPr>
          <a:xfrm>
            <a:off x="945952"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Khalifa University</a:t>
            </a:r>
            <a:endParaRPr lang="en-US" sz="1600" dirty="0"/>
          </a:p>
        </p:txBody>
      </p:sp>
      <p:sp>
        <p:nvSpPr>
          <p:cNvPr id="30" name="Text 28"/>
          <p:cNvSpPr/>
          <p:nvPr/>
        </p:nvSpPr>
        <p:spPr>
          <a:xfrm>
            <a:off x="5334714" y="4910376"/>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31" name="Text 29"/>
          <p:cNvSpPr/>
          <p:nvPr/>
        </p:nvSpPr>
        <p:spPr>
          <a:xfrm>
            <a:off x="9719667"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211</a:t>
            </a:r>
            <a:endParaRPr lang="en-US" sz="1600" dirty="0"/>
          </a:p>
        </p:txBody>
      </p:sp>
      <p:sp>
        <p:nvSpPr>
          <p:cNvPr id="32" name="Shape 30"/>
          <p:cNvSpPr/>
          <p:nvPr/>
        </p:nvSpPr>
        <p:spPr>
          <a:xfrm>
            <a:off x="736283" y="5355193"/>
            <a:ext cx="13156406" cy="577334"/>
          </a:xfrm>
          <a:prstGeom prst="rect">
            <a:avLst/>
          </a:prstGeom>
          <a:solidFill>
            <a:srgbClr val="000000">
              <a:alpha val="4000"/>
            </a:srgbClr>
          </a:solidFill>
          <a:ln/>
        </p:spPr>
      </p:sp>
      <p:sp>
        <p:nvSpPr>
          <p:cNvPr id="33" name="Text 31"/>
          <p:cNvSpPr/>
          <p:nvPr/>
        </p:nvSpPr>
        <p:spPr>
          <a:xfrm>
            <a:off x="945952"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Johns Hopkins University</a:t>
            </a:r>
            <a:endParaRPr lang="en-US" sz="1600" dirty="0"/>
          </a:p>
        </p:txBody>
      </p:sp>
      <p:sp>
        <p:nvSpPr>
          <p:cNvPr id="34" name="Text 32"/>
          <p:cNvSpPr/>
          <p:nvPr/>
        </p:nvSpPr>
        <p:spPr>
          <a:xfrm>
            <a:off x="5334714" y="5487710"/>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a:t>
            </a:r>
            <a:endParaRPr lang="en-US" sz="1600" dirty="0"/>
          </a:p>
        </p:txBody>
      </p:sp>
      <p:sp>
        <p:nvSpPr>
          <p:cNvPr id="35" name="Text 33"/>
          <p:cNvSpPr/>
          <p:nvPr/>
        </p:nvSpPr>
        <p:spPr>
          <a:xfrm>
            <a:off x="9719667"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207</a:t>
            </a:r>
            <a:endParaRPr lang="en-US" sz="1600" dirty="0"/>
          </a:p>
        </p:txBody>
      </p:sp>
      <p:sp>
        <p:nvSpPr>
          <p:cNvPr id="36" name="Shape 34"/>
          <p:cNvSpPr/>
          <p:nvPr/>
        </p:nvSpPr>
        <p:spPr>
          <a:xfrm>
            <a:off x="736283" y="5932527"/>
            <a:ext cx="13156406" cy="577334"/>
          </a:xfrm>
          <a:prstGeom prst="rect">
            <a:avLst/>
          </a:prstGeom>
          <a:solidFill>
            <a:srgbClr val="FFFFFF">
              <a:alpha val="4000"/>
            </a:srgbClr>
          </a:solidFill>
          <a:ln/>
        </p:spPr>
      </p:sp>
      <p:sp>
        <p:nvSpPr>
          <p:cNvPr id="37" name="Text 35"/>
          <p:cNvSpPr/>
          <p:nvPr/>
        </p:nvSpPr>
        <p:spPr>
          <a:xfrm>
            <a:off x="945952"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Lebanese American University</a:t>
            </a:r>
            <a:endParaRPr lang="en-US" sz="1600" dirty="0"/>
          </a:p>
        </p:txBody>
      </p:sp>
      <p:sp>
        <p:nvSpPr>
          <p:cNvPr id="38" name="Text 36"/>
          <p:cNvSpPr/>
          <p:nvPr/>
        </p:nvSpPr>
        <p:spPr>
          <a:xfrm>
            <a:off x="5334714" y="6065044"/>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a:t>
            </a:r>
            <a:endParaRPr lang="en-US" sz="1600" dirty="0"/>
          </a:p>
        </p:txBody>
      </p:sp>
      <p:sp>
        <p:nvSpPr>
          <p:cNvPr id="39" name="Text 37"/>
          <p:cNvSpPr/>
          <p:nvPr/>
        </p:nvSpPr>
        <p:spPr>
          <a:xfrm>
            <a:off x="9719667"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204</a:t>
            </a:r>
            <a:endParaRPr lang="en-US" sz="1600" dirty="0"/>
          </a:p>
        </p:txBody>
      </p:sp>
      <p:sp>
        <p:nvSpPr>
          <p:cNvPr id="40" name="Shape 38"/>
          <p:cNvSpPr/>
          <p:nvPr/>
        </p:nvSpPr>
        <p:spPr>
          <a:xfrm>
            <a:off x="736283" y="6509861"/>
            <a:ext cx="13156406" cy="577334"/>
          </a:xfrm>
          <a:prstGeom prst="rect">
            <a:avLst/>
          </a:prstGeom>
          <a:solidFill>
            <a:srgbClr val="000000">
              <a:alpha val="4000"/>
            </a:srgbClr>
          </a:solidFill>
          <a:ln/>
        </p:spPr>
      </p:sp>
      <p:sp>
        <p:nvSpPr>
          <p:cNvPr id="41" name="Text 39"/>
          <p:cNvSpPr/>
          <p:nvPr/>
        </p:nvSpPr>
        <p:spPr>
          <a:xfrm>
            <a:off x="945952"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Imperial College London</a:t>
            </a:r>
            <a:endParaRPr lang="en-US" sz="1600" dirty="0"/>
          </a:p>
        </p:txBody>
      </p:sp>
      <p:sp>
        <p:nvSpPr>
          <p:cNvPr id="42" name="Text 40"/>
          <p:cNvSpPr/>
          <p:nvPr/>
        </p:nvSpPr>
        <p:spPr>
          <a:xfrm>
            <a:off x="5334714" y="664237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a:t>
            </a:r>
            <a:endParaRPr lang="en-US" sz="1600" dirty="0"/>
          </a:p>
        </p:txBody>
      </p:sp>
      <p:sp>
        <p:nvSpPr>
          <p:cNvPr id="43" name="Text 41"/>
          <p:cNvSpPr/>
          <p:nvPr/>
        </p:nvSpPr>
        <p:spPr>
          <a:xfrm>
            <a:off x="9719667"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203</a:t>
            </a:r>
            <a:endParaRPr lang="en-US" sz="1600" dirty="0"/>
          </a:p>
        </p:txBody>
      </p:sp>
      <p:sp>
        <p:nvSpPr>
          <p:cNvPr id="44" name="Shape 42"/>
          <p:cNvSpPr/>
          <p:nvPr/>
        </p:nvSpPr>
        <p:spPr>
          <a:xfrm>
            <a:off x="736283" y="7087195"/>
            <a:ext cx="13156406" cy="577334"/>
          </a:xfrm>
          <a:prstGeom prst="rect">
            <a:avLst/>
          </a:prstGeom>
          <a:solidFill>
            <a:srgbClr val="FFFFFF">
              <a:alpha val="4000"/>
            </a:srgbClr>
          </a:solidFill>
          <a:ln/>
        </p:spPr>
      </p:sp>
      <p:sp>
        <p:nvSpPr>
          <p:cNvPr id="45" name="Text 43"/>
          <p:cNvSpPr/>
          <p:nvPr/>
        </p:nvSpPr>
        <p:spPr>
          <a:xfrm>
            <a:off x="945952"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Pennsylvania State University</a:t>
            </a:r>
            <a:endParaRPr lang="en-US" sz="1600" dirty="0"/>
          </a:p>
        </p:txBody>
      </p:sp>
      <p:sp>
        <p:nvSpPr>
          <p:cNvPr id="46" name="Text 44"/>
          <p:cNvSpPr/>
          <p:nvPr/>
        </p:nvSpPr>
        <p:spPr>
          <a:xfrm>
            <a:off x="5334714" y="721971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a:t>
            </a:r>
            <a:endParaRPr lang="en-US" sz="1600" dirty="0"/>
          </a:p>
        </p:txBody>
      </p:sp>
      <p:sp>
        <p:nvSpPr>
          <p:cNvPr id="47" name="Text 45"/>
          <p:cNvSpPr/>
          <p:nvPr/>
        </p:nvSpPr>
        <p:spPr>
          <a:xfrm>
            <a:off x="9719667"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199</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0693" y="781050"/>
            <a:ext cx="6223278" cy="506968"/>
          </a:xfrm>
          <a:prstGeom prst="rect">
            <a:avLst/>
          </a:prstGeom>
          <a:noFill/>
          <a:ln/>
        </p:spPr>
        <p:txBody>
          <a:bodyPr wrap="none" lIns="0" tIns="0" rIns="0" bIns="0" rtlCol="0" anchor="t"/>
          <a:lstStyle/>
          <a:p>
            <a:pPr algn="l" indent="0" marL="0">
              <a:lnSpc>
                <a:spcPts val="3950"/>
              </a:lnSpc>
              <a:buNone/>
            </a:pPr>
            <a:r>
              <a:rPr lang="en-US" sz="3150" b="1" dirty="0">
                <a:solidFill>
                  <a:srgbClr val="000000"/>
                </a:solidFill>
                <a:latin typeface="Montserrat Bold" pitchFamily="34" charset="0"/>
                <a:ea typeface="Montserrat Bold" pitchFamily="34" charset="-122"/>
                <a:cs typeface="Montserrat Bold" pitchFamily="34" charset="-120"/>
              </a:rPr>
              <a:t>Veri Seti ve Kullanılan Araçlar</a:t>
            </a:r>
            <a:endParaRPr lang="en-US" sz="3150" dirty="0"/>
          </a:p>
        </p:txBody>
      </p:sp>
      <p:sp>
        <p:nvSpPr>
          <p:cNvPr id="4" name="Shape 1"/>
          <p:cNvSpPr/>
          <p:nvPr/>
        </p:nvSpPr>
        <p:spPr>
          <a:xfrm>
            <a:off x="780693" y="1538883"/>
            <a:ext cx="3679865" cy="3373279"/>
          </a:xfrm>
          <a:prstGeom prst="roundRect">
            <a:avLst>
              <a:gd name="adj" fmla="val 992"/>
            </a:avLst>
          </a:prstGeom>
          <a:solidFill>
            <a:srgbClr val="F2EEEE"/>
          </a:solidFill>
          <a:ln/>
        </p:spPr>
      </p:sp>
      <p:sp>
        <p:nvSpPr>
          <p:cNvPr id="5" name="Text 2"/>
          <p:cNvSpPr/>
          <p:nvPr/>
        </p:nvSpPr>
        <p:spPr>
          <a:xfrm>
            <a:off x="1003697" y="1761887"/>
            <a:ext cx="2534960" cy="316825"/>
          </a:xfrm>
          <a:prstGeom prst="rect">
            <a:avLst/>
          </a:prstGeom>
          <a:noFill/>
          <a:ln/>
        </p:spPr>
        <p:txBody>
          <a:bodyPr wrap="none" lIns="0" tIns="0" rIns="0" bIns="0" rtlCol="0" anchor="t"/>
          <a:lstStyle/>
          <a:p>
            <a:pPr algn="l" indent="0" marL="0">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Veri Kaynağı</a:t>
            </a:r>
            <a:endParaRPr lang="en-US" sz="1950" dirty="0"/>
          </a:p>
        </p:txBody>
      </p:sp>
      <p:sp>
        <p:nvSpPr>
          <p:cNvPr id="6" name="Text 3"/>
          <p:cNvSpPr/>
          <p:nvPr/>
        </p:nvSpPr>
        <p:spPr>
          <a:xfrm>
            <a:off x="1003697" y="2212538"/>
            <a:ext cx="3233857" cy="669369"/>
          </a:xfrm>
          <a:prstGeom prst="rect">
            <a:avLst/>
          </a:prstGeom>
          <a:noFill/>
          <a:ln/>
        </p:spPr>
        <p:txBody>
          <a:bodyPr wrap="squar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Web of Science Core Collection kullanıldı.</a:t>
            </a:r>
            <a:endParaRPr lang="en-US" sz="1750" dirty="0"/>
          </a:p>
        </p:txBody>
      </p:sp>
      <p:sp>
        <p:nvSpPr>
          <p:cNvPr id="7" name="Text 4"/>
          <p:cNvSpPr/>
          <p:nvPr/>
        </p:nvSpPr>
        <p:spPr>
          <a:xfrm>
            <a:off x="1003697" y="3015734"/>
            <a:ext cx="3233857" cy="1673423"/>
          </a:xfrm>
          <a:prstGeom prst="rect">
            <a:avLst/>
          </a:prstGeom>
          <a:noFill/>
          <a:ln/>
        </p:spPr>
        <p:txBody>
          <a:bodyPr wrap="square" lIns="0" tIns="0" rIns="0" bIns="0" rtlCol="0" anchor="t"/>
          <a:lstStyle/>
          <a:p>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Web of Science</a:t>
            </a:r>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 bilimsel yayınları ve atıfları tarayan, araştırma kalitesini değerlendirmede kullanılan güvenilir bir akademik veritabanıdır.</a:t>
            </a:r>
            <a:endParaRPr lang="en-US" sz="1750" dirty="0"/>
          </a:p>
        </p:txBody>
      </p:sp>
      <p:sp>
        <p:nvSpPr>
          <p:cNvPr id="8" name="Shape 5"/>
          <p:cNvSpPr/>
          <p:nvPr/>
        </p:nvSpPr>
        <p:spPr>
          <a:xfrm>
            <a:off x="4683562" y="1538883"/>
            <a:ext cx="3679865" cy="3373279"/>
          </a:xfrm>
          <a:prstGeom prst="roundRect">
            <a:avLst>
              <a:gd name="adj" fmla="val 992"/>
            </a:avLst>
          </a:prstGeom>
          <a:solidFill>
            <a:srgbClr val="F2EEEE"/>
          </a:solidFill>
          <a:ln/>
        </p:spPr>
      </p:sp>
      <p:sp>
        <p:nvSpPr>
          <p:cNvPr id="9" name="Text 6"/>
          <p:cNvSpPr/>
          <p:nvPr/>
        </p:nvSpPr>
        <p:spPr>
          <a:xfrm>
            <a:off x="4906566" y="1761887"/>
            <a:ext cx="3233857" cy="334685"/>
          </a:xfrm>
          <a:prstGeom prst="rect">
            <a:avLst/>
          </a:prstGeom>
          <a:noFill/>
          <a:ln/>
        </p:spPr>
        <p:txBody>
          <a:bodyPr wrap="none" lIns="0" tIns="0" rIns="0" bIns="0" rtlCol="0" anchor="t"/>
          <a:lstStyle/>
          <a:p>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Sorgu kriteri</a:t>
            </a:r>
            <a:endParaRPr lang="en-US" sz="1750" dirty="0"/>
          </a:p>
        </p:txBody>
      </p:sp>
      <p:sp>
        <p:nvSpPr>
          <p:cNvPr id="10" name="Text 7"/>
          <p:cNvSpPr/>
          <p:nvPr/>
        </p:nvSpPr>
        <p:spPr>
          <a:xfrm>
            <a:off x="4906566" y="2230398"/>
            <a:ext cx="3233857" cy="669369"/>
          </a:xfrm>
          <a:prstGeom prst="rect">
            <a:avLst/>
          </a:prstGeom>
          <a:noFill/>
          <a:ln/>
        </p:spPr>
        <p:txBody>
          <a:bodyPr wrap="squar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 XAI ve siber güvenlik temalarını içermektedir.</a:t>
            </a:r>
            <a:endParaRPr lang="en-US" sz="1750" dirty="0"/>
          </a:p>
        </p:txBody>
      </p:sp>
      <p:sp>
        <p:nvSpPr>
          <p:cNvPr id="11" name="Text 8"/>
          <p:cNvSpPr/>
          <p:nvPr/>
        </p:nvSpPr>
        <p:spPr>
          <a:xfrm>
            <a:off x="4906566" y="3033593"/>
            <a:ext cx="2965728" cy="316825"/>
          </a:xfrm>
          <a:prstGeom prst="rect">
            <a:avLst/>
          </a:prstGeom>
          <a:noFill/>
          <a:ln/>
        </p:spPr>
        <p:txBody>
          <a:bodyPr wrap="none" lIns="0" tIns="0" rIns="0" bIns="0" rtlCol="0" anchor="t"/>
          <a:lstStyle/>
          <a:p>
            <a:pPr algn="l" indent="0" marL="0">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Dönem ve Yayın Sayısı</a:t>
            </a:r>
            <a:endParaRPr lang="en-US" sz="1950" dirty="0"/>
          </a:p>
        </p:txBody>
      </p:sp>
      <p:sp>
        <p:nvSpPr>
          <p:cNvPr id="12" name="Text 9"/>
          <p:cNvSpPr/>
          <p:nvPr/>
        </p:nvSpPr>
        <p:spPr>
          <a:xfrm>
            <a:off x="4906566" y="3484245"/>
            <a:ext cx="3233857" cy="669369"/>
          </a:xfrm>
          <a:prstGeom prst="rect">
            <a:avLst/>
          </a:prstGeom>
          <a:noFill/>
          <a:ln/>
        </p:spPr>
        <p:txBody>
          <a:bodyPr wrap="squar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1970-2025 döneminde 775 yayın elde edilmiştir.</a:t>
            </a:r>
            <a:endParaRPr lang="en-US" sz="1750" dirty="0"/>
          </a:p>
        </p:txBody>
      </p:sp>
      <p:sp>
        <p:nvSpPr>
          <p:cNvPr id="13" name="Shape 10"/>
          <p:cNvSpPr/>
          <p:nvPr/>
        </p:nvSpPr>
        <p:spPr>
          <a:xfrm>
            <a:off x="780693" y="5135166"/>
            <a:ext cx="7582614" cy="2313384"/>
          </a:xfrm>
          <a:prstGeom prst="roundRect">
            <a:avLst>
              <a:gd name="adj" fmla="val 1446"/>
            </a:avLst>
          </a:prstGeom>
          <a:solidFill>
            <a:srgbClr val="F2EEEE"/>
          </a:solidFill>
          <a:ln/>
        </p:spPr>
      </p:sp>
      <p:sp>
        <p:nvSpPr>
          <p:cNvPr id="14" name="Text 11"/>
          <p:cNvSpPr/>
          <p:nvPr/>
        </p:nvSpPr>
        <p:spPr>
          <a:xfrm>
            <a:off x="1003697" y="5358170"/>
            <a:ext cx="2534960" cy="316825"/>
          </a:xfrm>
          <a:prstGeom prst="rect">
            <a:avLst/>
          </a:prstGeom>
          <a:noFill/>
          <a:ln/>
        </p:spPr>
        <p:txBody>
          <a:bodyPr wrap="none" lIns="0" tIns="0" rIns="0" bIns="0" rtlCol="0" anchor="t"/>
          <a:lstStyle/>
          <a:p>
            <a:pPr algn="l" indent="0" marL="0">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Kullanılan Araçlar</a:t>
            </a:r>
            <a:endParaRPr lang="en-US" sz="1950" dirty="0"/>
          </a:p>
        </p:txBody>
      </p:sp>
      <p:sp>
        <p:nvSpPr>
          <p:cNvPr id="15" name="Text 12"/>
          <p:cNvSpPr/>
          <p:nvPr/>
        </p:nvSpPr>
        <p:spPr>
          <a:xfrm>
            <a:off x="1003697" y="5808821"/>
            <a:ext cx="7136606" cy="1004054"/>
          </a:xfrm>
          <a:prstGeom prst="rect">
            <a:avLst/>
          </a:prstGeom>
          <a:noFill/>
          <a:ln/>
        </p:spPr>
        <p:txBody>
          <a:bodyPr wrap="square" lIns="0" tIns="0" rIns="0" bIns="0" rtlCol="0" anchor="t"/>
          <a:lstStyle/>
          <a:p>
            <a:pPr algn="l" marL="342900" indent="-342900">
              <a:lnSpc>
                <a:spcPts val="260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VOSviewer: Bilimsel yayınlar, yazarlar, anahtar kelimeler ve kurumlar arasındaki bibliyometrik ilişkileri görselleştirmek için kullanılan bir yazılımdır.</a:t>
            </a:r>
            <a:endParaRPr lang="en-US" sz="1750" dirty="0"/>
          </a:p>
        </p:txBody>
      </p:sp>
      <p:sp>
        <p:nvSpPr>
          <p:cNvPr id="16" name="Text 13"/>
          <p:cNvSpPr/>
          <p:nvPr/>
        </p:nvSpPr>
        <p:spPr>
          <a:xfrm>
            <a:off x="1003697" y="6890861"/>
            <a:ext cx="7136606" cy="334685"/>
          </a:xfrm>
          <a:prstGeom prst="rect">
            <a:avLst/>
          </a:prstGeom>
          <a:noFill/>
          <a:ln/>
        </p:spPr>
        <p:txBody>
          <a:bodyPr wrap="none" lIns="0" tIns="0" rIns="0" bIns="0" rtlCol="0" anchor="t"/>
          <a:lstStyle/>
          <a:p>
            <a:pPr algn="l" marL="342900" indent="-342900">
              <a:lnSpc>
                <a:spcPts val="2600"/>
              </a:lnSpc>
              <a:buSzPct val="100000"/>
              <a:buChar char="•"/>
            </a:pPr>
            <a:r>
              <a:rPr lang="en-US" sz="1750" dirty="0">
                <a:solidFill>
                  <a:srgbClr val="3D3838"/>
                </a:solidFill>
                <a:latin typeface="Source Sans Pro" pitchFamily="34" charset="0"/>
                <a:ea typeface="Source Sans Pro" pitchFamily="34" charset="-122"/>
                <a:cs typeface="Source Sans Pro" pitchFamily="34" charset="-120"/>
              </a:rPr>
              <a:t>Microsoft Excel: Veri ön işleme ve grafik üretimi</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Text 0"/>
          <p:cNvSpPr/>
          <p:nvPr/>
        </p:nvSpPr>
        <p:spPr>
          <a:xfrm>
            <a:off x="778788" y="812125"/>
            <a:ext cx="13072824" cy="333732"/>
          </a:xfrm>
          <a:prstGeom prst="rect">
            <a:avLst/>
          </a:prstGeom>
          <a:noFill/>
          <a:ln/>
        </p:spPr>
        <p:txBody>
          <a:bodyPr wrap="non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Kurumlar Arası Atıf Analizi</a:t>
            </a:r>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 </a:t>
            </a:r>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Ağı</a:t>
            </a:r>
            <a:endParaRPr lang="en-US" sz="1750" dirty="0"/>
          </a:p>
        </p:txBody>
      </p:sp>
      <p:pic>
        <p:nvPicPr>
          <p:cNvPr id="3" name="Image 0" descr="preencoded.png">    </p:cNvPr>
          <p:cNvPicPr>
            <a:picLocks noChangeAspect="1"/>
          </p:cNvPicPr>
          <p:nvPr/>
        </p:nvPicPr>
        <p:blipFill>
          <a:blip r:embed="rId1"/>
          <a:stretch>
            <a:fillRect/>
          </a:stretch>
        </p:blipFill>
        <p:spPr>
          <a:xfrm>
            <a:off x="2844641" y="1396127"/>
            <a:ext cx="8940998" cy="5640824"/>
          </a:xfrm>
          <a:prstGeom prst="rect">
            <a:avLst/>
          </a:prstGeom>
        </p:spPr>
      </p:pic>
      <p:sp>
        <p:nvSpPr>
          <p:cNvPr id="4" name="Text 1"/>
          <p:cNvSpPr/>
          <p:nvPr/>
        </p:nvSpPr>
        <p:spPr>
          <a:xfrm>
            <a:off x="778788" y="7287220"/>
            <a:ext cx="13072824" cy="333732"/>
          </a:xfrm>
          <a:prstGeom prst="rect">
            <a:avLst/>
          </a:prstGeom>
          <a:noFill/>
          <a:ln/>
        </p:spPr>
        <p:txBody>
          <a:bodyPr wrap="none" lIns="0" tIns="0" rIns="0" bIns="0" rtlCol="0" anchor="t"/>
          <a:lstStyle/>
          <a:p>
            <a:pPr algn="l" indent="0" marL="0">
              <a:lnSpc>
                <a:spcPts val="2600"/>
              </a:lnSpc>
              <a:buNone/>
            </a:pPr>
            <a:endParaRPr lang="en-US" sz="175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Text 0"/>
          <p:cNvSpPr/>
          <p:nvPr/>
        </p:nvSpPr>
        <p:spPr>
          <a:xfrm>
            <a:off x="624602" y="491490"/>
            <a:ext cx="5099566" cy="506968"/>
          </a:xfrm>
          <a:prstGeom prst="rect">
            <a:avLst/>
          </a:prstGeom>
          <a:noFill/>
          <a:ln/>
        </p:spPr>
        <p:txBody>
          <a:bodyPr wrap="none" lIns="0" tIns="0" rIns="0" bIns="0" rtlCol="0" anchor="t"/>
          <a:lstStyle/>
          <a:p>
            <a:pPr algn="l" indent="0" marL="0">
              <a:lnSpc>
                <a:spcPts val="3950"/>
              </a:lnSpc>
              <a:buNone/>
            </a:pPr>
            <a:r>
              <a:rPr lang="en-US" sz="3150" b="1" dirty="0">
                <a:solidFill>
                  <a:srgbClr val="000000"/>
                </a:solidFill>
                <a:latin typeface="Montserrat Bold" pitchFamily="34" charset="0"/>
                <a:ea typeface="Montserrat Bold" pitchFamily="34" charset="-122"/>
                <a:cs typeface="Montserrat Bold" pitchFamily="34" charset="-120"/>
              </a:rPr>
              <a:t>Ülkeler Arası Atıf Analizi</a:t>
            </a:r>
            <a:endParaRPr lang="en-US" sz="3150" dirty="0"/>
          </a:p>
        </p:txBody>
      </p:sp>
      <p:sp>
        <p:nvSpPr>
          <p:cNvPr id="3" name="Text 1"/>
          <p:cNvSpPr/>
          <p:nvPr/>
        </p:nvSpPr>
        <p:spPr>
          <a:xfrm>
            <a:off x="624602" y="1328499"/>
            <a:ext cx="6472952" cy="267653"/>
          </a:xfrm>
          <a:prstGeom prst="rect">
            <a:avLst/>
          </a:prstGeom>
          <a:noFill/>
          <a:ln/>
        </p:spPr>
        <p:txBody>
          <a:bodyPr wrap="none" lIns="0" tIns="0" rIns="0" bIns="0" rtlCol="0" anchor="t"/>
          <a:lstStyle/>
          <a:p>
            <a:pPr algn="l" marL="342900" indent="-342900">
              <a:lnSpc>
                <a:spcPts val="2100"/>
              </a:lnSpc>
              <a:buSzPct val="100000"/>
              <a:buFont typeface="+mj-lt"/>
              <a:buAutoNum type="arabicPeriod" startAt="1"/>
            </a:pPr>
            <a:r>
              <a:rPr lang="en-US" sz="1400" b="1" dirty="0">
                <a:solidFill>
                  <a:srgbClr val="3D3838"/>
                </a:solidFill>
                <a:latin typeface="Source Sans Pro" pitchFamily="34" charset="0"/>
                <a:ea typeface="Source Sans Pro" pitchFamily="34" charset="-122"/>
                <a:cs typeface="Source Sans Pro" pitchFamily="34" charset="-120"/>
              </a:rPr>
              <a:t>Ülke Sayısı:</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53</a:t>
            </a:r>
            <a:endParaRPr lang="en-US" sz="1400" dirty="0"/>
          </a:p>
        </p:txBody>
      </p:sp>
      <p:sp>
        <p:nvSpPr>
          <p:cNvPr id="4" name="Text 2"/>
          <p:cNvSpPr/>
          <p:nvPr/>
        </p:nvSpPr>
        <p:spPr>
          <a:xfrm>
            <a:off x="624602" y="1658541"/>
            <a:ext cx="6472952" cy="267653"/>
          </a:xfrm>
          <a:prstGeom prst="rect">
            <a:avLst/>
          </a:prstGeom>
          <a:noFill/>
          <a:ln/>
        </p:spPr>
        <p:txBody>
          <a:bodyPr wrap="none" lIns="0" tIns="0" rIns="0" bIns="0" rtlCol="0" anchor="t"/>
          <a:lstStyle/>
          <a:p>
            <a:pPr algn="l" marL="342900" indent="-342900">
              <a:lnSpc>
                <a:spcPts val="2100"/>
              </a:lnSpc>
              <a:buSzPct val="100000"/>
              <a:buFont typeface="+mj-lt"/>
              <a:buAutoNum type="arabicPeriod" startAt="2"/>
            </a:pPr>
            <a:r>
              <a:rPr lang="en-US" sz="1400" b="1" dirty="0">
                <a:solidFill>
                  <a:srgbClr val="3D3838"/>
                </a:solidFill>
                <a:latin typeface="Source Sans Pro" pitchFamily="34" charset="0"/>
                <a:ea typeface="Source Sans Pro" pitchFamily="34" charset="-122"/>
                <a:cs typeface="Source Sans Pro" pitchFamily="34" charset="-120"/>
              </a:rPr>
              <a:t>En Etkili Ülke:</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ABD (161 yayın, 2616 atıf)</a:t>
            </a:r>
            <a:endParaRPr lang="en-US" sz="1400" dirty="0"/>
          </a:p>
        </p:txBody>
      </p:sp>
      <p:sp>
        <p:nvSpPr>
          <p:cNvPr id="5" name="Text 3"/>
          <p:cNvSpPr/>
          <p:nvPr/>
        </p:nvSpPr>
        <p:spPr>
          <a:xfrm>
            <a:off x="624602" y="1988582"/>
            <a:ext cx="6472952" cy="267653"/>
          </a:xfrm>
          <a:prstGeom prst="rect">
            <a:avLst/>
          </a:prstGeom>
          <a:noFill/>
          <a:ln/>
        </p:spPr>
        <p:txBody>
          <a:bodyPr wrap="none" lIns="0" tIns="0" rIns="0" bIns="0" rtlCol="0" anchor="t"/>
          <a:lstStyle/>
          <a:p>
            <a:pPr algn="l" marL="342900" indent="-342900">
              <a:lnSpc>
                <a:spcPts val="2100"/>
              </a:lnSpc>
              <a:buSzPct val="100000"/>
              <a:buFont typeface="+mj-lt"/>
              <a:buAutoNum type="arabicPeriod" startAt="3"/>
            </a:pPr>
            <a:r>
              <a:rPr lang="en-US" sz="1400" b="1" dirty="0">
                <a:solidFill>
                  <a:srgbClr val="3D3838"/>
                </a:solidFill>
                <a:latin typeface="Source Sans Pro" pitchFamily="34" charset="0"/>
                <a:ea typeface="Source Sans Pro" pitchFamily="34" charset="-122"/>
                <a:cs typeface="Source Sans Pro" pitchFamily="34" charset="-120"/>
              </a:rPr>
              <a:t>Bağlantı Gücü:</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ABD: 448, Hindistan: 232, Çin: 173</a:t>
            </a:r>
            <a:endParaRPr lang="en-US" sz="1400" dirty="0"/>
          </a:p>
        </p:txBody>
      </p:sp>
      <p:sp>
        <p:nvSpPr>
          <p:cNvPr id="6" name="Text 4"/>
          <p:cNvSpPr/>
          <p:nvPr/>
        </p:nvSpPr>
        <p:spPr>
          <a:xfrm>
            <a:off x="624602" y="2318623"/>
            <a:ext cx="6472952" cy="267653"/>
          </a:xfrm>
          <a:prstGeom prst="rect">
            <a:avLst/>
          </a:prstGeom>
          <a:noFill/>
          <a:ln/>
        </p:spPr>
        <p:txBody>
          <a:bodyPr wrap="none" lIns="0" tIns="0" rIns="0" bIns="0" rtlCol="0" anchor="t"/>
          <a:lstStyle/>
          <a:p>
            <a:pPr algn="l" marL="342900" indent="-342900">
              <a:lnSpc>
                <a:spcPts val="2100"/>
              </a:lnSpc>
              <a:buSzPct val="100000"/>
              <a:buFont typeface="+mj-lt"/>
              <a:buAutoNum type="arabicPeriod" startAt="4"/>
            </a:pPr>
            <a:r>
              <a:rPr lang="en-US" sz="1400" b="1" dirty="0">
                <a:solidFill>
                  <a:srgbClr val="3D3838"/>
                </a:solidFill>
                <a:latin typeface="Source Sans Pro" pitchFamily="34" charset="0"/>
                <a:ea typeface="Source Sans Pro" pitchFamily="34" charset="-122"/>
                <a:cs typeface="Source Sans Pro" pitchFamily="34" charset="-120"/>
              </a:rPr>
              <a:t>Küme Sayısı:</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10</a:t>
            </a:r>
            <a:endParaRPr lang="en-US" sz="1400" dirty="0"/>
          </a:p>
        </p:txBody>
      </p:sp>
      <p:sp>
        <p:nvSpPr>
          <p:cNvPr id="7" name="Text 5"/>
          <p:cNvSpPr/>
          <p:nvPr/>
        </p:nvSpPr>
        <p:spPr>
          <a:xfrm>
            <a:off x="624602" y="2746891"/>
            <a:ext cx="6472952" cy="267653"/>
          </a:xfrm>
          <a:prstGeom prst="rect">
            <a:avLst/>
          </a:prstGeom>
          <a:noFill/>
          <a:ln/>
        </p:spPr>
        <p:txBody>
          <a:bodyPr wrap="none" lIns="0" tIns="0" rIns="0" bIns="0" rtlCol="0" anchor="t"/>
          <a:lstStyle/>
          <a:p>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Güçlü İkili İlişkiler (Bağlantı Gücü):</a:t>
            </a:r>
            <a:endParaRPr lang="en-US" sz="1400" dirty="0"/>
          </a:p>
        </p:txBody>
      </p:sp>
      <p:sp>
        <p:nvSpPr>
          <p:cNvPr id="8" name="Text 6"/>
          <p:cNvSpPr/>
          <p:nvPr/>
        </p:nvSpPr>
        <p:spPr>
          <a:xfrm>
            <a:off x="624602" y="3175159"/>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i="1" dirty="0">
                <a:solidFill>
                  <a:srgbClr val="3D3838"/>
                </a:solidFill>
                <a:latin typeface="Source Sans Pro" pitchFamily="34" charset="0"/>
                <a:ea typeface="Source Sans Pro" pitchFamily="34" charset="-122"/>
                <a:cs typeface="Source Sans Pro" pitchFamily="34" charset="-120"/>
              </a:rPr>
              <a:t>ABD – İtalya:</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29</a:t>
            </a:r>
            <a:endParaRPr lang="en-US" sz="1400" dirty="0"/>
          </a:p>
        </p:txBody>
      </p:sp>
      <p:sp>
        <p:nvSpPr>
          <p:cNvPr id="9" name="Text 7"/>
          <p:cNvSpPr/>
          <p:nvPr/>
        </p:nvSpPr>
        <p:spPr>
          <a:xfrm>
            <a:off x="624602" y="3505200"/>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i="1" dirty="0">
                <a:solidFill>
                  <a:srgbClr val="3D3838"/>
                </a:solidFill>
                <a:latin typeface="Source Sans Pro" pitchFamily="34" charset="0"/>
                <a:ea typeface="Source Sans Pro" pitchFamily="34" charset="-122"/>
                <a:cs typeface="Source Sans Pro" pitchFamily="34" charset="-120"/>
              </a:rPr>
              <a:t>ABD – Avustralya:</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22</a:t>
            </a:r>
            <a:endParaRPr lang="en-US" sz="1400" dirty="0"/>
          </a:p>
        </p:txBody>
      </p:sp>
      <p:sp>
        <p:nvSpPr>
          <p:cNvPr id="10" name="Text 8"/>
          <p:cNvSpPr/>
          <p:nvPr/>
        </p:nvSpPr>
        <p:spPr>
          <a:xfrm>
            <a:off x="624602" y="3835241"/>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i="1" dirty="0">
                <a:solidFill>
                  <a:srgbClr val="3D3838"/>
                </a:solidFill>
                <a:latin typeface="Source Sans Pro" pitchFamily="34" charset="0"/>
                <a:ea typeface="Source Sans Pro" pitchFamily="34" charset="-122"/>
                <a:cs typeface="Source Sans Pro" pitchFamily="34" charset="-120"/>
              </a:rPr>
              <a:t>ABD – İngiltere / BAE:</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20’şer bağlantı</a:t>
            </a:r>
            <a:endParaRPr lang="en-US" sz="1400" dirty="0"/>
          </a:p>
        </p:txBody>
      </p:sp>
      <p:sp>
        <p:nvSpPr>
          <p:cNvPr id="11" name="Text 9"/>
          <p:cNvSpPr/>
          <p:nvPr/>
        </p:nvSpPr>
        <p:spPr>
          <a:xfrm>
            <a:off x="624602" y="4165283"/>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i="1" dirty="0">
                <a:solidFill>
                  <a:srgbClr val="3D3838"/>
                </a:solidFill>
                <a:latin typeface="Source Sans Pro" pitchFamily="34" charset="0"/>
                <a:ea typeface="Source Sans Pro" pitchFamily="34" charset="-122"/>
                <a:cs typeface="Source Sans Pro" pitchFamily="34" charset="-120"/>
              </a:rPr>
              <a:t>Çin – Hindistan:</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13</a:t>
            </a:r>
            <a:endParaRPr lang="en-US" sz="1400" dirty="0"/>
          </a:p>
        </p:txBody>
      </p:sp>
      <p:sp>
        <p:nvSpPr>
          <p:cNvPr id="12" name="Text 10"/>
          <p:cNvSpPr/>
          <p:nvPr/>
        </p:nvSpPr>
        <p:spPr>
          <a:xfrm>
            <a:off x="624602" y="4495324"/>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i="1" dirty="0">
                <a:solidFill>
                  <a:srgbClr val="3D3838"/>
                </a:solidFill>
                <a:latin typeface="Source Sans Pro" pitchFamily="34" charset="0"/>
                <a:ea typeface="Source Sans Pro" pitchFamily="34" charset="-122"/>
                <a:cs typeface="Source Sans Pro" pitchFamily="34" charset="-120"/>
              </a:rPr>
              <a:t>Çin – Suudi Arabistan:</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12</a:t>
            </a:r>
            <a:endParaRPr lang="en-US" sz="1400" dirty="0"/>
          </a:p>
        </p:txBody>
      </p:sp>
      <p:sp>
        <p:nvSpPr>
          <p:cNvPr id="13" name="Text 11"/>
          <p:cNvSpPr/>
          <p:nvPr/>
        </p:nvSpPr>
        <p:spPr>
          <a:xfrm>
            <a:off x="624602" y="4923592"/>
            <a:ext cx="6472952" cy="267653"/>
          </a:xfrm>
          <a:prstGeom prst="rect">
            <a:avLst/>
          </a:prstGeom>
          <a:noFill/>
          <a:ln/>
        </p:spPr>
        <p:txBody>
          <a:bodyPr wrap="none" lIns="0" tIns="0" rIns="0" bIns="0" rtlCol="0" anchor="t"/>
          <a:lstStyle/>
          <a:p>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En Etkili Ülkeler (Yayın + Atıf Sayısı):</a:t>
            </a:r>
            <a:endParaRPr lang="en-US" sz="1400" dirty="0"/>
          </a:p>
        </p:txBody>
      </p:sp>
      <p:sp>
        <p:nvSpPr>
          <p:cNvPr id="14" name="Text 12"/>
          <p:cNvSpPr/>
          <p:nvPr/>
        </p:nvSpPr>
        <p:spPr>
          <a:xfrm>
            <a:off x="624602" y="5351859"/>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ABD:</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161 yayın – 2.616 atıf</a:t>
            </a:r>
            <a:endParaRPr lang="en-US" sz="1400" dirty="0"/>
          </a:p>
        </p:txBody>
      </p:sp>
      <p:sp>
        <p:nvSpPr>
          <p:cNvPr id="15" name="Text 13"/>
          <p:cNvSpPr/>
          <p:nvPr/>
        </p:nvSpPr>
        <p:spPr>
          <a:xfrm>
            <a:off x="624602" y="5681901"/>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Çin:</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110 yayın – 995 atıf</a:t>
            </a:r>
            <a:endParaRPr lang="en-US" sz="1400" dirty="0"/>
          </a:p>
        </p:txBody>
      </p:sp>
      <p:sp>
        <p:nvSpPr>
          <p:cNvPr id="16" name="Text 14"/>
          <p:cNvSpPr/>
          <p:nvPr/>
        </p:nvSpPr>
        <p:spPr>
          <a:xfrm>
            <a:off x="624602" y="6011942"/>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Güney Kore:</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53 yayın – 894 atıf</a:t>
            </a:r>
            <a:endParaRPr lang="en-US" sz="1400" dirty="0"/>
          </a:p>
        </p:txBody>
      </p:sp>
      <p:sp>
        <p:nvSpPr>
          <p:cNvPr id="17" name="Text 15"/>
          <p:cNvSpPr/>
          <p:nvPr/>
        </p:nvSpPr>
        <p:spPr>
          <a:xfrm>
            <a:off x="624602" y="6341983"/>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İtalya, İngiltere, Kanada, Hindistan:</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700–800+ atıf aralığında</a:t>
            </a:r>
            <a:endParaRPr lang="en-US" sz="1400" dirty="0"/>
          </a:p>
        </p:txBody>
      </p:sp>
      <p:sp>
        <p:nvSpPr>
          <p:cNvPr id="18" name="Text 16"/>
          <p:cNvSpPr/>
          <p:nvPr/>
        </p:nvSpPr>
        <p:spPr>
          <a:xfrm>
            <a:off x="624602" y="6672024"/>
            <a:ext cx="6472952" cy="267653"/>
          </a:xfrm>
          <a:prstGeom prst="rect">
            <a:avLst/>
          </a:prstGeom>
          <a:noFill/>
          <a:ln/>
        </p:spPr>
        <p:txBody>
          <a:bodyPr wrap="non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Suudi Arabistan, Fransa, Avustralya:</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Düşük yayın sayısıyla yüksek atıf etkisi</a:t>
            </a:r>
            <a:endParaRPr lang="en-US" sz="1400" dirty="0"/>
          </a:p>
        </p:txBody>
      </p:sp>
      <p:pic>
        <p:nvPicPr>
          <p:cNvPr id="19" name="Image 0" descr="preencoded.png">    </p:cNvPr>
          <p:cNvPicPr>
            <a:picLocks noChangeAspect="1"/>
          </p:cNvPicPr>
          <p:nvPr/>
        </p:nvPicPr>
        <p:blipFill>
          <a:blip r:embed="rId1"/>
          <a:stretch>
            <a:fillRect/>
          </a:stretch>
        </p:blipFill>
        <p:spPr>
          <a:xfrm>
            <a:off x="7540466" y="1466850"/>
            <a:ext cx="446127" cy="446127"/>
          </a:xfrm>
          <a:prstGeom prst="rect">
            <a:avLst/>
          </a:prstGeom>
        </p:spPr>
      </p:pic>
      <p:sp>
        <p:nvSpPr>
          <p:cNvPr id="20" name="Text 17"/>
          <p:cNvSpPr/>
          <p:nvPr/>
        </p:nvSpPr>
        <p:spPr>
          <a:xfrm>
            <a:off x="7540466" y="2091452"/>
            <a:ext cx="2028111" cy="253365"/>
          </a:xfrm>
          <a:prstGeom prst="rect">
            <a:avLst/>
          </a:prstGeom>
          <a:noFill/>
          <a:ln/>
        </p:spPr>
        <p:txBody>
          <a:bodyPr wrap="none" lIns="0" tIns="0" rIns="0" bIns="0" rtlCol="0" anchor="t"/>
          <a:lstStyle/>
          <a:p>
            <a:pPr algn="l" indent="0" marL="0">
              <a:lnSpc>
                <a:spcPts val="1950"/>
              </a:lnSpc>
              <a:buNone/>
            </a:pPr>
            <a:r>
              <a:rPr lang="en-US" sz="1550" b="1" dirty="0">
                <a:solidFill>
                  <a:srgbClr val="3D3838"/>
                </a:solidFill>
                <a:latin typeface="Montserrat Bold" pitchFamily="34" charset="0"/>
                <a:ea typeface="Montserrat Bold" pitchFamily="34" charset="-122"/>
                <a:cs typeface="Montserrat Bold" pitchFamily="34" charset="-120"/>
              </a:rPr>
              <a:t>ABD</a:t>
            </a:r>
            <a:endParaRPr lang="en-US" sz="1550" dirty="0"/>
          </a:p>
        </p:txBody>
      </p:sp>
      <p:sp>
        <p:nvSpPr>
          <p:cNvPr id="21" name="Text 18"/>
          <p:cNvSpPr/>
          <p:nvPr/>
        </p:nvSpPr>
        <p:spPr>
          <a:xfrm>
            <a:off x="7540466" y="2523292"/>
            <a:ext cx="3124914" cy="267653"/>
          </a:xfrm>
          <a:prstGeom prst="rect">
            <a:avLst/>
          </a:prstGeom>
          <a:noFill/>
          <a:ln/>
        </p:spPr>
        <p:txBody>
          <a:bodyPr wrap="none" lIns="0" tIns="0" rIns="0" bIns="0" rtlCol="0" anchor="t"/>
          <a:lstStyle/>
          <a:p>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Merkezi konum, yüksek bağlantı</a:t>
            </a:r>
            <a:endParaRPr lang="en-US" sz="1400" dirty="0"/>
          </a:p>
        </p:txBody>
      </p:sp>
      <p:pic>
        <p:nvPicPr>
          <p:cNvPr id="22" name="Image 1" descr="preencoded.png">    </p:cNvPr>
          <p:cNvPicPr>
            <a:picLocks noChangeAspect="1"/>
          </p:cNvPicPr>
          <p:nvPr/>
        </p:nvPicPr>
        <p:blipFill>
          <a:blip r:embed="rId2"/>
          <a:stretch>
            <a:fillRect/>
          </a:stretch>
        </p:blipFill>
        <p:spPr>
          <a:xfrm>
            <a:off x="10888385" y="1466850"/>
            <a:ext cx="446127" cy="446127"/>
          </a:xfrm>
          <a:prstGeom prst="rect">
            <a:avLst/>
          </a:prstGeom>
        </p:spPr>
      </p:pic>
      <p:sp>
        <p:nvSpPr>
          <p:cNvPr id="23" name="Text 19"/>
          <p:cNvSpPr/>
          <p:nvPr/>
        </p:nvSpPr>
        <p:spPr>
          <a:xfrm>
            <a:off x="10888385" y="2091452"/>
            <a:ext cx="2028111" cy="253365"/>
          </a:xfrm>
          <a:prstGeom prst="rect">
            <a:avLst/>
          </a:prstGeom>
          <a:noFill/>
          <a:ln/>
        </p:spPr>
        <p:txBody>
          <a:bodyPr wrap="none" lIns="0" tIns="0" rIns="0" bIns="0" rtlCol="0" anchor="t"/>
          <a:lstStyle/>
          <a:p>
            <a:pPr algn="l" indent="0" marL="0">
              <a:lnSpc>
                <a:spcPts val="1950"/>
              </a:lnSpc>
              <a:buNone/>
            </a:pPr>
            <a:r>
              <a:rPr lang="en-US" sz="1550" b="1" dirty="0">
                <a:solidFill>
                  <a:srgbClr val="3D3838"/>
                </a:solidFill>
                <a:latin typeface="Montserrat Bold" pitchFamily="34" charset="0"/>
                <a:ea typeface="Montserrat Bold" pitchFamily="34" charset="-122"/>
                <a:cs typeface="Montserrat Bold" pitchFamily="34" charset="-120"/>
              </a:rPr>
              <a:t>Hindistan</a:t>
            </a:r>
            <a:endParaRPr lang="en-US" sz="1550" dirty="0"/>
          </a:p>
        </p:txBody>
      </p:sp>
      <p:sp>
        <p:nvSpPr>
          <p:cNvPr id="24" name="Text 20"/>
          <p:cNvSpPr/>
          <p:nvPr/>
        </p:nvSpPr>
        <p:spPr>
          <a:xfrm>
            <a:off x="10888385" y="2523292"/>
            <a:ext cx="3125033" cy="267653"/>
          </a:xfrm>
          <a:prstGeom prst="rect">
            <a:avLst/>
          </a:prstGeom>
          <a:noFill/>
          <a:ln/>
        </p:spPr>
        <p:txBody>
          <a:bodyPr wrap="none" lIns="0" tIns="0" rIns="0" bIns="0" rtlCol="0" anchor="t"/>
          <a:lstStyle/>
          <a:p>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Stratejik iş birlikleri</a:t>
            </a:r>
            <a:endParaRPr lang="en-US" sz="1400" dirty="0"/>
          </a:p>
        </p:txBody>
      </p:sp>
      <p:pic>
        <p:nvPicPr>
          <p:cNvPr id="25" name="Image 2" descr="preencoded.png">    </p:cNvPr>
          <p:cNvPicPr>
            <a:picLocks noChangeAspect="1"/>
          </p:cNvPicPr>
          <p:nvPr/>
        </p:nvPicPr>
        <p:blipFill>
          <a:blip r:embed="rId3"/>
          <a:stretch>
            <a:fillRect/>
          </a:stretch>
        </p:blipFill>
        <p:spPr>
          <a:xfrm>
            <a:off x="7540466" y="3147893"/>
            <a:ext cx="446127" cy="446127"/>
          </a:xfrm>
          <a:prstGeom prst="rect">
            <a:avLst/>
          </a:prstGeom>
        </p:spPr>
      </p:pic>
      <p:sp>
        <p:nvSpPr>
          <p:cNvPr id="26" name="Text 21"/>
          <p:cNvSpPr/>
          <p:nvPr/>
        </p:nvSpPr>
        <p:spPr>
          <a:xfrm>
            <a:off x="7540466" y="3772495"/>
            <a:ext cx="2028111" cy="253365"/>
          </a:xfrm>
          <a:prstGeom prst="rect">
            <a:avLst/>
          </a:prstGeom>
          <a:noFill/>
          <a:ln/>
        </p:spPr>
        <p:txBody>
          <a:bodyPr wrap="none" lIns="0" tIns="0" rIns="0" bIns="0" rtlCol="0" anchor="t"/>
          <a:lstStyle/>
          <a:p>
            <a:pPr algn="l" indent="0" marL="0">
              <a:lnSpc>
                <a:spcPts val="1950"/>
              </a:lnSpc>
              <a:buNone/>
            </a:pPr>
            <a:r>
              <a:rPr lang="en-US" sz="1550" b="1" dirty="0">
                <a:solidFill>
                  <a:srgbClr val="3D3838"/>
                </a:solidFill>
                <a:latin typeface="Montserrat Bold" pitchFamily="34" charset="0"/>
                <a:ea typeface="Montserrat Bold" pitchFamily="34" charset="-122"/>
                <a:cs typeface="Montserrat Bold" pitchFamily="34" charset="-120"/>
              </a:rPr>
              <a:t>Çin</a:t>
            </a:r>
            <a:endParaRPr lang="en-US" sz="1550" dirty="0"/>
          </a:p>
        </p:txBody>
      </p:sp>
      <p:sp>
        <p:nvSpPr>
          <p:cNvPr id="27" name="Text 22"/>
          <p:cNvSpPr/>
          <p:nvPr/>
        </p:nvSpPr>
        <p:spPr>
          <a:xfrm>
            <a:off x="7540466" y="4204335"/>
            <a:ext cx="3124914" cy="267653"/>
          </a:xfrm>
          <a:prstGeom prst="rect">
            <a:avLst/>
          </a:prstGeom>
          <a:noFill/>
          <a:ln/>
        </p:spPr>
        <p:txBody>
          <a:bodyPr wrap="none" lIns="0" tIns="0" rIns="0" bIns="0" rtlCol="0" anchor="t"/>
          <a:lstStyle/>
          <a:p>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Yoğun kümelerle etkileşim</a:t>
            </a:r>
            <a:endParaRPr lang="en-US" sz="1400" dirty="0"/>
          </a:p>
        </p:txBody>
      </p:sp>
      <p:sp>
        <p:nvSpPr>
          <p:cNvPr id="28" name="Text 23"/>
          <p:cNvSpPr/>
          <p:nvPr/>
        </p:nvSpPr>
        <p:spPr>
          <a:xfrm>
            <a:off x="7540466" y="4672727"/>
            <a:ext cx="6472952" cy="267653"/>
          </a:xfrm>
          <a:prstGeom prst="rect">
            <a:avLst/>
          </a:prstGeom>
          <a:noFill/>
          <a:ln/>
        </p:spPr>
        <p:txBody>
          <a:bodyPr wrap="none" lIns="0" tIns="0" rIns="0" bIns="0" rtlCol="0" anchor="t"/>
          <a:lstStyle/>
          <a:p>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Ağ ve Kavramsal Yorumlar:</a:t>
            </a:r>
            <a:endParaRPr lang="en-US" sz="1400" dirty="0"/>
          </a:p>
        </p:txBody>
      </p:sp>
      <p:sp>
        <p:nvSpPr>
          <p:cNvPr id="29" name="Text 24"/>
          <p:cNvSpPr/>
          <p:nvPr/>
        </p:nvSpPr>
        <p:spPr>
          <a:xfrm>
            <a:off x="7540466" y="5100995"/>
            <a:ext cx="6472952" cy="535305"/>
          </a:xfrm>
          <a:prstGeom prst="rect">
            <a:avLst/>
          </a:prstGeom>
          <a:noFill/>
          <a:ln/>
        </p:spPr>
        <p:txBody>
          <a:bodyPr wrap="squar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ABD</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448 bağlantı gücü ile </a:t>
            </a:r>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ağın merkezinde</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yer almakta; birçok kıta ile güçlü bağlar kurmaktadır.</a:t>
            </a:r>
            <a:endParaRPr lang="en-US" sz="1400" dirty="0"/>
          </a:p>
        </p:txBody>
      </p:sp>
      <p:sp>
        <p:nvSpPr>
          <p:cNvPr id="30" name="Text 25"/>
          <p:cNvSpPr/>
          <p:nvPr/>
        </p:nvSpPr>
        <p:spPr>
          <a:xfrm>
            <a:off x="7540466" y="5698688"/>
            <a:ext cx="6472952" cy="802958"/>
          </a:xfrm>
          <a:prstGeom prst="rect">
            <a:avLst/>
          </a:prstGeom>
          <a:noFill/>
          <a:ln/>
        </p:spPr>
        <p:txBody>
          <a:bodyPr wrap="square" lIns="0" tIns="0" rIns="0" bIns="0" rtlCol="0" anchor="t"/>
          <a:lstStyle/>
          <a:p>
            <a:pPr algn="l" marL="342900" indent="-342900">
              <a:lnSpc>
                <a:spcPts val="2100"/>
              </a:lnSpc>
              <a:buSzPct val="100000"/>
              <a:buChar char="•"/>
            </a:pPr>
            <a:r>
              <a:rPr lang="en-US" sz="1400" b="1" dirty="0">
                <a:solidFill>
                  <a:srgbClr val="3D3838"/>
                </a:solidFill>
                <a:latin typeface="Source Sans Pro" pitchFamily="34" charset="0"/>
                <a:ea typeface="Source Sans Pro" pitchFamily="34" charset="-122"/>
                <a:cs typeface="Source Sans Pro" pitchFamily="34" charset="-120"/>
              </a:rPr>
              <a:t>Hindistan (232)</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ve </a:t>
            </a:r>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Çin (173)</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de ağın önemli oyuncularıdır. Bu ülkeler özellikle ABD ile yüksek düzeyde ortak yayın üretmiştir (ABD–Çin: 43, ABD–Hindistan: 42 bağlantı gücü).</a:t>
            </a:r>
            <a:endParaRPr lang="en-US" sz="1400" dirty="0"/>
          </a:p>
        </p:txBody>
      </p:sp>
      <p:sp>
        <p:nvSpPr>
          <p:cNvPr id="31" name="Text 26"/>
          <p:cNvSpPr/>
          <p:nvPr/>
        </p:nvSpPr>
        <p:spPr>
          <a:xfrm>
            <a:off x="624602" y="7202805"/>
            <a:ext cx="13381196" cy="535305"/>
          </a:xfrm>
          <a:prstGeom prst="rect">
            <a:avLst/>
          </a:prstGeom>
          <a:noFill/>
          <a:ln/>
        </p:spPr>
        <p:txBody>
          <a:bodyPr wrap="square" lIns="0" tIns="0" rIns="0" bIns="0" rtlCol="0" anchor="t"/>
          <a:lstStyle/>
          <a:p>
            <a:pPr algn="l" indent="0" marL="0">
              <a:lnSpc>
                <a:spcPts val="2100"/>
              </a:lnSpc>
              <a:buNone/>
            </a:pPr>
            <a:r>
              <a:rPr lang="en-US" sz="1400" b="1" dirty="0">
                <a:solidFill>
                  <a:srgbClr val="3D3838"/>
                </a:solidFill>
                <a:latin typeface="Source Sans Pro" pitchFamily="34" charset="0"/>
                <a:ea typeface="Source Sans Pro" pitchFamily="34" charset="-122"/>
                <a:cs typeface="Source Sans Pro" pitchFamily="34" charset="-120"/>
              </a:rPr>
              <a:t>Ağ Yorumları:</a:t>
            </a:r>
            <a:pPr algn="l" indent="0" marL="0">
              <a:lnSpc>
                <a:spcPts val="2100"/>
              </a:lnSpc>
              <a:buNone/>
            </a:pPr>
            <a:r>
              <a:rPr lang="en-US" sz="1400" dirty="0">
                <a:solidFill>
                  <a:srgbClr val="3D3838"/>
                </a:solidFill>
                <a:latin typeface="Source Sans Pro" pitchFamily="34" charset="0"/>
                <a:ea typeface="Source Sans Pro" pitchFamily="34" charset="-122"/>
                <a:cs typeface="Source Sans Pro" pitchFamily="34" charset="-120"/>
              </a:rPr>
              <a:t> ABD, sadece yayın sayısı değil aynı zamanda ağ yapısındaki merkezi konumuyla dikkat çeker. Bağlantı kalınlıkları, ülkeler arası etkileşimin yalnızca varlığını değil yoğunluğunu da gösterir. Hindistan ve Çin gibi ülkeler, farklı kümelerle yoğun bağlantı kurarak stratejik iş birlikleri geliştirmektedir.</a:t>
            </a:r>
            <a:endParaRPr 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Text 0"/>
          <p:cNvSpPr/>
          <p:nvPr/>
        </p:nvSpPr>
        <p:spPr>
          <a:xfrm>
            <a:off x="728663" y="759738"/>
            <a:ext cx="13173075"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Ülkeler Arası Atıf Analizine Göre En Fazla Atıf Alan İlk 10 Ülke</a:t>
            </a:r>
            <a:endParaRPr lang="en-US" sz="1600" dirty="0"/>
          </a:p>
        </p:txBody>
      </p:sp>
      <p:sp>
        <p:nvSpPr>
          <p:cNvPr id="3" name="Shape 1"/>
          <p:cNvSpPr/>
          <p:nvPr/>
        </p:nvSpPr>
        <p:spPr>
          <a:xfrm>
            <a:off x="728663" y="1306235"/>
            <a:ext cx="13173075" cy="6365915"/>
          </a:xfrm>
          <a:prstGeom prst="roundRect">
            <a:avLst>
              <a:gd name="adj" fmla="val 491"/>
            </a:avLst>
          </a:prstGeom>
          <a:noFill/>
          <a:ln w="7620">
            <a:solidFill>
              <a:srgbClr val="000000">
                <a:alpha val="8000"/>
              </a:srgbClr>
            </a:solidFill>
            <a:prstDash val="solid"/>
          </a:ln>
        </p:spPr>
      </p:sp>
      <p:sp>
        <p:nvSpPr>
          <p:cNvPr id="4" name="Shape 2"/>
          <p:cNvSpPr/>
          <p:nvPr/>
        </p:nvSpPr>
        <p:spPr>
          <a:xfrm>
            <a:off x="736283" y="1313855"/>
            <a:ext cx="13156406" cy="577334"/>
          </a:xfrm>
          <a:prstGeom prst="rect">
            <a:avLst/>
          </a:prstGeom>
          <a:solidFill>
            <a:srgbClr val="FFFFFF">
              <a:alpha val="4000"/>
            </a:srgbClr>
          </a:solidFill>
          <a:ln/>
        </p:spPr>
      </p:sp>
      <p:sp>
        <p:nvSpPr>
          <p:cNvPr id="5" name="Text 3"/>
          <p:cNvSpPr/>
          <p:nvPr/>
        </p:nvSpPr>
        <p:spPr>
          <a:xfrm>
            <a:off x="945952"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Ülke</a:t>
            </a:r>
            <a:endParaRPr lang="en-US" sz="1600" dirty="0"/>
          </a:p>
        </p:txBody>
      </p:sp>
      <p:sp>
        <p:nvSpPr>
          <p:cNvPr id="6" name="Text 4"/>
          <p:cNvSpPr/>
          <p:nvPr/>
        </p:nvSpPr>
        <p:spPr>
          <a:xfrm>
            <a:off x="5334714" y="1446371"/>
            <a:ext cx="396109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Yayın Sayısı</a:t>
            </a:r>
            <a:endParaRPr lang="en-US" sz="1600" dirty="0"/>
          </a:p>
        </p:txBody>
      </p:sp>
      <p:sp>
        <p:nvSpPr>
          <p:cNvPr id="7" name="Text 5"/>
          <p:cNvSpPr/>
          <p:nvPr/>
        </p:nvSpPr>
        <p:spPr>
          <a:xfrm>
            <a:off x="9719667" y="1446371"/>
            <a:ext cx="3964900" cy="312301"/>
          </a:xfrm>
          <a:prstGeom prst="rect">
            <a:avLst/>
          </a:prstGeom>
          <a:noFill/>
          <a:ln/>
        </p:spPr>
        <p:txBody>
          <a:bodyPr wrap="none" lIns="0" tIns="0" rIns="0" bIns="0" rtlCol="0" anchor="t"/>
          <a:lstStyle/>
          <a:p>
            <a:pPr algn="l" indent="0" marL="0">
              <a:lnSpc>
                <a:spcPts val="2450"/>
              </a:lnSpc>
              <a:buNone/>
            </a:pPr>
            <a:r>
              <a:rPr lang="en-US" sz="1600" b="1" dirty="0">
                <a:solidFill>
                  <a:srgbClr val="3D3838"/>
                </a:solidFill>
                <a:latin typeface="Source Sans Pro" pitchFamily="34" charset="0"/>
                <a:ea typeface="Source Sans Pro" pitchFamily="34" charset="-122"/>
                <a:cs typeface="Source Sans Pro" pitchFamily="34" charset="-120"/>
              </a:rPr>
              <a:t>Atıf Sayısı</a:t>
            </a:r>
            <a:endParaRPr lang="en-US" sz="1600" dirty="0"/>
          </a:p>
        </p:txBody>
      </p:sp>
      <p:sp>
        <p:nvSpPr>
          <p:cNvPr id="8" name="Shape 6"/>
          <p:cNvSpPr/>
          <p:nvPr/>
        </p:nvSpPr>
        <p:spPr>
          <a:xfrm>
            <a:off x="736283" y="1891189"/>
            <a:ext cx="13156406" cy="577334"/>
          </a:xfrm>
          <a:prstGeom prst="rect">
            <a:avLst/>
          </a:prstGeom>
          <a:solidFill>
            <a:srgbClr val="000000">
              <a:alpha val="4000"/>
            </a:srgbClr>
          </a:solidFill>
          <a:ln/>
        </p:spPr>
      </p:sp>
      <p:sp>
        <p:nvSpPr>
          <p:cNvPr id="9" name="Text 7"/>
          <p:cNvSpPr/>
          <p:nvPr/>
        </p:nvSpPr>
        <p:spPr>
          <a:xfrm>
            <a:off x="945952"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ABD</a:t>
            </a:r>
            <a:endParaRPr lang="en-US" sz="1600" dirty="0"/>
          </a:p>
        </p:txBody>
      </p:sp>
      <p:sp>
        <p:nvSpPr>
          <p:cNvPr id="10" name="Text 8"/>
          <p:cNvSpPr/>
          <p:nvPr/>
        </p:nvSpPr>
        <p:spPr>
          <a:xfrm>
            <a:off x="5334714" y="2023705"/>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161</a:t>
            </a:r>
            <a:endParaRPr lang="en-US" sz="1600" dirty="0"/>
          </a:p>
        </p:txBody>
      </p:sp>
      <p:sp>
        <p:nvSpPr>
          <p:cNvPr id="11" name="Text 9"/>
          <p:cNvSpPr/>
          <p:nvPr/>
        </p:nvSpPr>
        <p:spPr>
          <a:xfrm>
            <a:off x="9719667" y="2023705"/>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2616</a:t>
            </a:r>
            <a:endParaRPr lang="en-US" sz="1600" dirty="0"/>
          </a:p>
        </p:txBody>
      </p:sp>
      <p:sp>
        <p:nvSpPr>
          <p:cNvPr id="12" name="Shape 10"/>
          <p:cNvSpPr/>
          <p:nvPr/>
        </p:nvSpPr>
        <p:spPr>
          <a:xfrm>
            <a:off x="736283" y="2468523"/>
            <a:ext cx="13156406" cy="577334"/>
          </a:xfrm>
          <a:prstGeom prst="rect">
            <a:avLst/>
          </a:prstGeom>
          <a:solidFill>
            <a:srgbClr val="FFFFFF">
              <a:alpha val="4000"/>
            </a:srgbClr>
          </a:solidFill>
          <a:ln/>
        </p:spPr>
      </p:sp>
      <p:sp>
        <p:nvSpPr>
          <p:cNvPr id="13" name="Text 11"/>
          <p:cNvSpPr/>
          <p:nvPr/>
        </p:nvSpPr>
        <p:spPr>
          <a:xfrm>
            <a:off x="945952"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Çin Halk Cum.</a:t>
            </a:r>
            <a:endParaRPr lang="en-US" sz="1600" dirty="0"/>
          </a:p>
        </p:txBody>
      </p:sp>
      <p:sp>
        <p:nvSpPr>
          <p:cNvPr id="14" name="Text 12"/>
          <p:cNvSpPr/>
          <p:nvPr/>
        </p:nvSpPr>
        <p:spPr>
          <a:xfrm>
            <a:off x="5334714" y="2601039"/>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110</a:t>
            </a:r>
            <a:endParaRPr lang="en-US" sz="1600" dirty="0"/>
          </a:p>
        </p:txBody>
      </p:sp>
      <p:sp>
        <p:nvSpPr>
          <p:cNvPr id="15" name="Text 13"/>
          <p:cNvSpPr/>
          <p:nvPr/>
        </p:nvSpPr>
        <p:spPr>
          <a:xfrm>
            <a:off x="9719667" y="2601039"/>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995</a:t>
            </a:r>
            <a:endParaRPr lang="en-US" sz="1600" dirty="0"/>
          </a:p>
        </p:txBody>
      </p:sp>
      <p:sp>
        <p:nvSpPr>
          <p:cNvPr id="16" name="Shape 14"/>
          <p:cNvSpPr/>
          <p:nvPr/>
        </p:nvSpPr>
        <p:spPr>
          <a:xfrm>
            <a:off x="736283" y="3045857"/>
            <a:ext cx="13156406" cy="577334"/>
          </a:xfrm>
          <a:prstGeom prst="rect">
            <a:avLst/>
          </a:prstGeom>
          <a:solidFill>
            <a:srgbClr val="000000">
              <a:alpha val="4000"/>
            </a:srgbClr>
          </a:solidFill>
          <a:ln/>
        </p:spPr>
      </p:sp>
      <p:sp>
        <p:nvSpPr>
          <p:cNvPr id="17" name="Text 15"/>
          <p:cNvSpPr/>
          <p:nvPr/>
        </p:nvSpPr>
        <p:spPr>
          <a:xfrm>
            <a:off x="945952"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Güney Kore</a:t>
            </a:r>
            <a:endParaRPr lang="en-US" sz="1600" dirty="0"/>
          </a:p>
        </p:txBody>
      </p:sp>
      <p:sp>
        <p:nvSpPr>
          <p:cNvPr id="18" name="Text 16"/>
          <p:cNvSpPr/>
          <p:nvPr/>
        </p:nvSpPr>
        <p:spPr>
          <a:xfrm>
            <a:off x="5334714" y="3178373"/>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53</a:t>
            </a:r>
            <a:endParaRPr lang="en-US" sz="1600" dirty="0"/>
          </a:p>
        </p:txBody>
      </p:sp>
      <p:sp>
        <p:nvSpPr>
          <p:cNvPr id="19" name="Text 17"/>
          <p:cNvSpPr/>
          <p:nvPr/>
        </p:nvSpPr>
        <p:spPr>
          <a:xfrm>
            <a:off x="9719667" y="3178373"/>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894</a:t>
            </a:r>
            <a:endParaRPr lang="en-US" sz="1600" dirty="0"/>
          </a:p>
        </p:txBody>
      </p:sp>
      <p:sp>
        <p:nvSpPr>
          <p:cNvPr id="20" name="Shape 18"/>
          <p:cNvSpPr/>
          <p:nvPr/>
        </p:nvSpPr>
        <p:spPr>
          <a:xfrm>
            <a:off x="736283" y="3623191"/>
            <a:ext cx="13156406" cy="577334"/>
          </a:xfrm>
          <a:prstGeom prst="rect">
            <a:avLst/>
          </a:prstGeom>
          <a:solidFill>
            <a:srgbClr val="FFFFFF">
              <a:alpha val="4000"/>
            </a:srgbClr>
          </a:solidFill>
          <a:ln/>
        </p:spPr>
      </p:sp>
      <p:sp>
        <p:nvSpPr>
          <p:cNvPr id="21" name="Text 19"/>
          <p:cNvSpPr/>
          <p:nvPr/>
        </p:nvSpPr>
        <p:spPr>
          <a:xfrm>
            <a:off x="945952"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İtalya</a:t>
            </a:r>
            <a:endParaRPr lang="en-US" sz="1600" dirty="0"/>
          </a:p>
        </p:txBody>
      </p:sp>
      <p:sp>
        <p:nvSpPr>
          <p:cNvPr id="22" name="Text 20"/>
          <p:cNvSpPr/>
          <p:nvPr/>
        </p:nvSpPr>
        <p:spPr>
          <a:xfrm>
            <a:off x="5334714" y="375570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75</a:t>
            </a:r>
            <a:endParaRPr lang="en-US" sz="1600" dirty="0"/>
          </a:p>
        </p:txBody>
      </p:sp>
      <p:sp>
        <p:nvSpPr>
          <p:cNvPr id="23" name="Text 21"/>
          <p:cNvSpPr/>
          <p:nvPr/>
        </p:nvSpPr>
        <p:spPr>
          <a:xfrm>
            <a:off x="9719667" y="375570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789</a:t>
            </a:r>
            <a:endParaRPr lang="en-US" sz="1600" dirty="0"/>
          </a:p>
        </p:txBody>
      </p:sp>
      <p:sp>
        <p:nvSpPr>
          <p:cNvPr id="24" name="Shape 22"/>
          <p:cNvSpPr/>
          <p:nvPr/>
        </p:nvSpPr>
        <p:spPr>
          <a:xfrm>
            <a:off x="736283" y="4200525"/>
            <a:ext cx="13156406" cy="577334"/>
          </a:xfrm>
          <a:prstGeom prst="rect">
            <a:avLst/>
          </a:prstGeom>
          <a:solidFill>
            <a:srgbClr val="000000">
              <a:alpha val="4000"/>
            </a:srgbClr>
          </a:solidFill>
          <a:ln/>
        </p:spPr>
      </p:sp>
      <p:sp>
        <p:nvSpPr>
          <p:cNvPr id="25" name="Text 23"/>
          <p:cNvSpPr/>
          <p:nvPr/>
        </p:nvSpPr>
        <p:spPr>
          <a:xfrm>
            <a:off x="945952"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İngiltere</a:t>
            </a:r>
            <a:endParaRPr lang="en-US" sz="1600" dirty="0"/>
          </a:p>
        </p:txBody>
      </p:sp>
      <p:sp>
        <p:nvSpPr>
          <p:cNvPr id="26" name="Text 24"/>
          <p:cNvSpPr/>
          <p:nvPr/>
        </p:nvSpPr>
        <p:spPr>
          <a:xfrm>
            <a:off x="5334714" y="433304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64</a:t>
            </a:r>
            <a:endParaRPr lang="en-US" sz="1600" dirty="0"/>
          </a:p>
        </p:txBody>
      </p:sp>
      <p:sp>
        <p:nvSpPr>
          <p:cNvPr id="27" name="Text 25"/>
          <p:cNvSpPr/>
          <p:nvPr/>
        </p:nvSpPr>
        <p:spPr>
          <a:xfrm>
            <a:off x="9719667" y="433304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776</a:t>
            </a:r>
            <a:endParaRPr lang="en-US" sz="1600" dirty="0"/>
          </a:p>
        </p:txBody>
      </p:sp>
      <p:sp>
        <p:nvSpPr>
          <p:cNvPr id="28" name="Shape 26"/>
          <p:cNvSpPr/>
          <p:nvPr/>
        </p:nvSpPr>
        <p:spPr>
          <a:xfrm>
            <a:off x="736283" y="4777859"/>
            <a:ext cx="13156406" cy="577334"/>
          </a:xfrm>
          <a:prstGeom prst="rect">
            <a:avLst/>
          </a:prstGeom>
          <a:solidFill>
            <a:srgbClr val="FFFFFF">
              <a:alpha val="4000"/>
            </a:srgbClr>
          </a:solidFill>
          <a:ln/>
        </p:spPr>
      </p:sp>
      <p:sp>
        <p:nvSpPr>
          <p:cNvPr id="29" name="Text 27"/>
          <p:cNvSpPr/>
          <p:nvPr/>
        </p:nvSpPr>
        <p:spPr>
          <a:xfrm>
            <a:off x="945952"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Kanada</a:t>
            </a:r>
            <a:endParaRPr lang="en-US" sz="1600" dirty="0"/>
          </a:p>
        </p:txBody>
      </p:sp>
      <p:sp>
        <p:nvSpPr>
          <p:cNvPr id="30" name="Text 28"/>
          <p:cNvSpPr/>
          <p:nvPr/>
        </p:nvSpPr>
        <p:spPr>
          <a:xfrm>
            <a:off x="5334714" y="4910376"/>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36</a:t>
            </a:r>
            <a:endParaRPr lang="en-US" sz="1600" dirty="0"/>
          </a:p>
        </p:txBody>
      </p:sp>
      <p:sp>
        <p:nvSpPr>
          <p:cNvPr id="31" name="Text 29"/>
          <p:cNvSpPr/>
          <p:nvPr/>
        </p:nvSpPr>
        <p:spPr>
          <a:xfrm>
            <a:off x="9719667" y="4910376"/>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748</a:t>
            </a:r>
            <a:endParaRPr lang="en-US" sz="1600" dirty="0"/>
          </a:p>
        </p:txBody>
      </p:sp>
      <p:sp>
        <p:nvSpPr>
          <p:cNvPr id="32" name="Shape 30"/>
          <p:cNvSpPr/>
          <p:nvPr/>
        </p:nvSpPr>
        <p:spPr>
          <a:xfrm>
            <a:off x="736283" y="5355193"/>
            <a:ext cx="13156406" cy="577334"/>
          </a:xfrm>
          <a:prstGeom prst="rect">
            <a:avLst/>
          </a:prstGeom>
          <a:solidFill>
            <a:srgbClr val="000000">
              <a:alpha val="4000"/>
            </a:srgbClr>
          </a:solidFill>
          <a:ln/>
        </p:spPr>
      </p:sp>
      <p:sp>
        <p:nvSpPr>
          <p:cNvPr id="33" name="Text 31"/>
          <p:cNvSpPr/>
          <p:nvPr/>
        </p:nvSpPr>
        <p:spPr>
          <a:xfrm>
            <a:off x="945952"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Hindistan</a:t>
            </a:r>
            <a:endParaRPr lang="en-US" sz="1600" dirty="0"/>
          </a:p>
        </p:txBody>
      </p:sp>
      <p:sp>
        <p:nvSpPr>
          <p:cNvPr id="34" name="Text 32"/>
          <p:cNvSpPr/>
          <p:nvPr/>
        </p:nvSpPr>
        <p:spPr>
          <a:xfrm>
            <a:off x="5334714" y="5487710"/>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95</a:t>
            </a:r>
            <a:endParaRPr lang="en-US" sz="1600" dirty="0"/>
          </a:p>
        </p:txBody>
      </p:sp>
      <p:sp>
        <p:nvSpPr>
          <p:cNvPr id="35" name="Text 33"/>
          <p:cNvSpPr/>
          <p:nvPr/>
        </p:nvSpPr>
        <p:spPr>
          <a:xfrm>
            <a:off x="9719667" y="5487710"/>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730</a:t>
            </a:r>
            <a:endParaRPr lang="en-US" sz="1600" dirty="0"/>
          </a:p>
        </p:txBody>
      </p:sp>
      <p:sp>
        <p:nvSpPr>
          <p:cNvPr id="36" name="Shape 34"/>
          <p:cNvSpPr/>
          <p:nvPr/>
        </p:nvSpPr>
        <p:spPr>
          <a:xfrm>
            <a:off x="736283" y="5932527"/>
            <a:ext cx="13156406" cy="577334"/>
          </a:xfrm>
          <a:prstGeom prst="rect">
            <a:avLst/>
          </a:prstGeom>
          <a:solidFill>
            <a:srgbClr val="FFFFFF">
              <a:alpha val="4000"/>
            </a:srgbClr>
          </a:solidFill>
          <a:ln/>
        </p:spPr>
      </p:sp>
      <p:sp>
        <p:nvSpPr>
          <p:cNvPr id="37" name="Text 35"/>
          <p:cNvSpPr/>
          <p:nvPr/>
        </p:nvSpPr>
        <p:spPr>
          <a:xfrm>
            <a:off x="945952"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Suudi Arabistan</a:t>
            </a:r>
            <a:endParaRPr lang="en-US" sz="1600" dirty="0"/>
          </a:p>
        </p:txBody>
      </p:sp>
      <p:sp>
        <p:nvSpPr>
          <p:cNvPr id="38" name="Text 36"/>
          <p:cNvSpPr/>
          <p:nvPr/>
        </p:nvSpPr>
        <p:spPr>
          <a:xfrm>
            <a:off x="5334714" y="6065044"/>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67</a:t>
            </a:r>
            <a:endParaRPr lang="en-US" sz="1600" dirty="0"/>
          </a:p>
        </p:txBody>
      </p:sp>
      <p:sp>
        <p:nvSpPr>
          <p:cNvPr id="39" name="Text 37"/>
          <p:cNvSpPr/>
          <p:nvPr/>
        </p:nvSpPr>
        <p:spPr>
          <a:xfrm>
            <a:off x="9719667" y="6065044"/>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680</a:t>
            </a:r>
            <a:endParaRPr lang="en-US" sz="1600" dirty="0"/>
          </a:p>
        </p:txBody>
      </p:sp>
      <p:sp>
        <p:nvSpPr>
          <p:cNvPr id="40" name="Shape 38"/>
          <p:cNvSpPr/>
          <p:nvPr/>
        </p:nvSpPr>
        <p:spPr>
          <a:xfrm>
            <a:off x="736283" y="6509861"/>
            <a:ext cx="13156406" cy="577334"/>
          </a:xfrm>
          <a:prstGeom prst="rect">
            <a:avLst/>
          </a:prstGeom>
          <a:solidFill>
            <a:srgbClr val="000000">
              <a:alpha val="4000"/>
            </a:srgbClr>
          </a:solidFill>
          <a:ln/>
        </p:spPr>
      </p:sp>
      <p:sp>
        <p:nvSpPr>
          <p:cNvPr id="41" name="Text 39"/>
          <p:cNvSpPr/>
          <p:nvPr/>
        </p:nvSpPr>
        <p:spPr>
          <a:xfrm>
            <a:off x="945952"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Fransa</a:t>
            </a:r>
            <a:endParaRPr lang="en-US" sz="1600" dirty="0"/>
          </a:p>
        </p:txBody>
      </p:sp>
      <p:sp>
        <p:nvSpPr>
          <p:cNvPr id="42" name="Text 40"/>
          <p:cNvSpPr/>
          <p:nvPr/>
        </p:nvSpPr>
        <p:spPr>
          <a:xfrm>
            <a:off x="5334714" y="6642378"/>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29</a:t>
            </a:r>
            <a:endParaRPr lang="en-US" sz="1600" dirty="0"/>
          </a:p>
        </p:txBody>
      </p:sp>
      <p:sp>
        <p:nvSpPr>
          <p:cNvPr id="43" name="Text 41"/>
          <p:cNvSpPr/>
          <p:nvPr/>
        </p:nvSpPr>
        <p:spPr>
          <a:xfrm>
            <a:off x="9719667" y="6642378"/>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670</a:t>
            </a:r>
            <a:endParaRPr lang="en-US" sz="1600" dirty="0"/>
          </a:p>
        </p:txBody>
      </p:sp>
      <p:sp>
        <p:nvSpPr>
          <p:cNvPr id="44" name="Shape 42"/>
          <p:cNvSpPr/>
          <p:nvPr/>
        </p:nvSpPr>
        <p:spPr>
          <a:xfrm>
            <a:off x="736283" y="7087195"/>
            <a:ext cx="13156406" cy="577334"/>
          </a:xfrm>
          <a:prstGeom prst="rect">
            <a:avLst/>
          </a:prstGeom>
          <a:solidFill>
            <a:srgbClr val="FFFFFF">
              <a:alpha val="4000"/>
            </a:srgbClr>
          </a:solidFill>
          <a:ln/>
        </p:spPr>
      </p:sp>
      <p:sp>
        <p:nvSpPr>
          <p:cNvPr id="45" name="Text 43"/>
          <p:cNvSpPr/>
          <p:nvPr/>
        </p:nvSpPr>
        <p:spPr>
          <a:xfrm>
            <a:off x="945952"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Avustralya</a:t>
            </a:r>
            <a:endParaRPr lang="en-US" sz="1600" dirty="0"/>
          </a:p>
        </p:txBody>
      </p:sp>
      <p:sp>
        <p:nvSpPr>
          <p:cNvPr id="46" name="Text 44"/>
          <p:cNvSpPr/>
          <p:nvPr/>
        </p:nvSpPr>
        <p:spPr>
          <a:xfrm>
            <a:off x="5334714" y="7219712"/>
            <a:ext cx="396109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46</a:t>
            </a:r>
            <a:endParaRPr lang="en-US" sz="1600" dirty="0"/>
          </a:p>
        </p:txBody>
      </p:sp>
      <p:sp>
        <p:nvSpPr>
          <p:cNvPr id="47" name="Text 45"/>
          <p:cNvSpPr/>
          <p:nvPr/>
        </p:nvSpPr>
        <p:spPr>
          <a:xfrm>
            <a:off x="9719667" y="7219712"/>
            <a:ext cx="3964900" cy="312301"/>
          </a:xfrm>
          <a:prstGeom prst="rect">
            <a:avLst/>
          </a:prstGeom>
          <a:noFill/>
          <a:ln/>
        </p:spPr>
        <p:txBody>
          <a:bodyPr wrap="none" lIns="0" tIns="0" rIns="0" bIns="0" rtlCol="0" anchor="t"/>
          <a:lstStyle/>
          <a:p>
            <a:pPr algn="l" indent="0" marL="0">
              <a:lnSpc>
                <a:spcPts val="2450"/>
              </a:lnSpc>
              <a:buNone/>
            </a:pPr>
            <a:r>
              <a:rPr lang="en-US" sz="1600" dirty="0">
                <a:solidFill>
                  <a:srgbClr val="3D3838"/>
                </a:solidFill>
                <a:latin typeface="Source Sans Pro" pitchFamily="34" charset="0"/>
                <a:ea typeface="Source Sans Pro" pitchFamily="34" charset="-122"/>
                <a:cs typeface="Source Sans Pro" pitchFamily="34" charset="-120"/>
              </a:rPr>
              <a:t>653</a:t>
            </a:r>
            <a:endParaRPr lang="en-US" sz="16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Text 0"/>
          <p:cNvSpPr/>
          <p:nvPr/>
        </p:nvSpPr>
        <p:spPr>
          <a:xfrm>
            <a:off x="778788" y="812125"/>
            <a:ext cx="13072824" cy="333732"/>
          </a:xfrm>
          <a:prstGeom prst="rect">
            <a:avLst/>
          </a:prstGeom>
          <a:noFill/>
          <a:ln/>
        </p:spPr>
        <p:txBody>
          <a:bodyPr wrap="none" lIns="0" tIns="0" rIns="0" bIns="0" rtlCol="0" anchor="t"/>
          <a:lstStyle/>
          <a:p>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Ülkeler Arası Atıf Analizi</a:t>
            </a:r>
            <a:pPr algn="l" indent="0" marL="0">
              <a:lnSpc>
                <a:spcPts val="2600"/>
              </a:lnSpc>
              <a:buNone/>
            </a:pPr>
            <a:r>
              <a:rPr lang="en-US" sz="1750" b="1" dirty="0">
                <a:solidFill>
                  <a:srgbClr val="3D3838"/>
                </a:solidFill>
                <a:latin typeface="Source Sans Pro" pitchFamily="34" charset="0"/>
                <a:ea typeface="Source Sans Pro" pitchFamily="34" charset="-122"/>
                <a:cs typeface="Source Sans Pro" pitchFamily="34" charset="-120"/>
              </a:rPr>
              <a:t> </a:t>
            </a:r>
            <a:pPr algn="l" indent="0" marL="0">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Ağı</a:t>
            </a:r>
            <a:endParaRPr lang="en-US" sz="1750" dirty="0"/>
          </a:p>
        </p:txBody>
      </p:sp>
      <p:pic>
        <p:nvPicPr>
          <p:cNvPr id="3" name="Image 0" descr="preencoded.png">    </p:cNvPr>
          <p:cNvPicPr>
            <a:picLocks noChangeAspect="1"/>
          </p:cNvPicPr>
          <p:nvPr/>
        </p:nvPicPr>
        <p:blipFill>
          <a:blip r:embed="rId1"/>
          <a:stretch>
            <a:fillRect/>
          </a:stretch>
        </p:blipFill>
        <p:spPr>
          <a:xfrm>
            <a:off x="2846784" y="1396127"/>
            <a:ext cx="8936831" cy="5640824"/>
          </a:xfrm>
          <a:prstGeom prst="rect">
            <a:avLst/>
          </a:prstGeom>
        </p:spPr>
      </p:pic>
      <p:sp>
        <p:nvSpPr>
          <p:cNvPr id="4" name="Text 1"/>
          <p:cNvSpPr/>
          <p:nvPr/>
        </p:nvSpPr>
        <p:spPr>
          <a:xfrm>
            <a:off x="778788" y="7287220"/>
            <a:ext cx="13072824" cy="333732"/>
          </a:xfrm>
          <a:prstGeom prst="rect">
            <a:avLst/>
          </a:prstGeom>
          <a:noFill/>
          <a:ln/>
        </p:spPr>
        <p:txBody>
          <a:bodyPr wrap="none" lIns="0" tIns="0" rIns="0" bIns="0" rtlCol="0" anchor="t"/>
          <a:lstStyle/>
          <a:p>
            <a:pPr algn="l" indent="0" marL="0">
              <a:lnSpc>
                <a:spcPts val="2600"/>
              </a:lnSpc>
              <a:buNone/>
            </a:pPr>
            <a:endParaRPr lang="en-US" sz="175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sp>
        <p:nvSpPr>
          <p:cNvPr id="2" name="Text 0"/>
          <p:cNvSpPr/>
          <p:nvPr/>
        </p:nvSpPr>
        <p:spPr>
          <a:xfrm>
            <a:off x="863798" y="2194560"/>
            <a:ext cx="10910173" cy="701278"/>
          </a:xfrm>
          <a:prstGeom prst="rect">
            <a:avLst/>
          </a:prstGeom>
          <a:noFill/>
          <a:ln/>
        </p:spPr>
        <p:txBody>
          <a:bodyPr wrap="none" lIns="0" tIns="0" rIns="0" bIns="0" rtlCol="0" anchor="t"/>
          <a:lstStyle/>
          <a:p>
            <a:pPr algn="l" indent="0" marL="0">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Genel Öneriler ve Gelecek Yönelimler</a:t>
            </a:r>
            <a:endParaRPr lang="en-US" sz="4400" dirty="0"/>
          </a:p>
        </p:txBody>
      </p:sp>
      <p:sp>
        <p:nvSpPr>
          <p:cNvPr id="3" name="Shape 1"/>
          <p:cNvSpPr/>
          <p:nvPr/>
        </p:nvSpPr>
        <p:spPr>
          <a:xfrm>
            <a:off x="863798" y="3389471"/>
            <a:ext cx="6328053" cy="2645569"/>
          </a:xfrm>
          <a:prstGeom prst="roundRect">
            <a:avLst>
              <a:gd name="adj" fmla="val 1400"/>
            </a:avLst>
          </a:prstGeom>
          <a:solidFill>
            <a:srgbClr val="F2EEEE"/>
          </a:solidFill>
          <a:ln/>
        </p:spPr>
      </p:sp>
      <p:sp>
        <p:nvSpPr>
          <p:cNvPr id="4" name="Text 2"/>
          <p:cNvSpPr/>
          <p:nvPr/>
        </p:nvSpPr>
        <p:spPr>
          <a:xfrm>
            <a:off x="1110615" y="3636288"/>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Öneriler</a:t>
            </a:r>
            <a:endParaRPr lang="en-US" sz="2200" dirty="0"/>
          </a:p>
        </p:txBody>
      </p:sp>
      <p:sp>
        <p:nvSpPr>
          <p:cNvPr id="5" name="Text 3"/>
          <p:cNvSpPr/>
          <p:nvPr/>
        </p:nvSpPr>
        <p:spPr>
          <a:xfrm>
            <a:off x="1110615" y="4134922"/>
            <a:ext cx="5834420" cy="740331"/>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Disiplinler arası iş birlikleri (etik, hukuk, insan-bilgisayar etkileşimi)</a:t>
            </a:r>
            <a:endParaRPr lang="en-US" sz="1900" dirty="0"/>
          </a:p>
        </p:txBody>
      </p:sp>
      <p:sp>
        <p:nvSpPr>
          <p:cNvPr id="6" name="Text 4"/>
          <p:cNvSpPr/>
          <p:nvPr/>
        </p:nvSpPr>
        <p:spPr>
          <a:xfrm>
            <a:off x="1110615" y="4961573"/>
            <a:ext cx="5834420"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Açık veri ve açık erişim teşvik edilmeli</a:t>
            </a:r>
            <a:endParaRPr lang="en-US" sz="1900" dirty="0"/>
          </a:p>
        </p:txBody>
      </p:sp>
      <p:sp>
        <p:nvSpPr>
          <p:cNvPr id="7" name="Text 5"/>
          <p:cNvSpPr/>
          <p:nvPr/>
        </p:nvSpPr>
        <p:spPr>
          <a:xfrm>
            <a:off x="1110615" y="5418058"/>
            <a:ext cx="5834420"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XAI için yeni değerlendirme ölçütleri geliştirilmeli</a:t>
            </a:r>
            <a:endParaRPr lang="en-US" sz="1900" dirty="0"/>
          </a:p>
        </p:txBody>
      </p:sp>
      <p:sp>
        <p:nvSpPr>
          <p:cNvPr id="8" name="Shape 6"/>
          <p:cNvSpPr/>
          <p:nvPr/>
        </p:nvSpPr>
        <p:spPr>
          <a:xfrm>
            <a:off x="7438668" y="3389471"/>
            <a:ext cx="6328053" cy="2645569"/>
          </a:xfrm>
          <a:prstGeom prst="roundRect">
            <a:avLst>
              <a:gd name="adj" fmla="val 1400"/>
            </a:avLst>
          </a:prstGeom>
          <a:solidFill>
            <a:srgbClr val="F2EEEE"/>
          </a:solidFill>
          <a:ln/>
        </p:spPr>
      </p:sp>
      <p:sp>
        <p:nvSpPr>
          <p:cNvPr id="9" name="Text 7"/>
          <p:cNvSpPr/>
          <p:nvPr/>
        </p:nvSpPr>
        <p:spPr>
          <a:xfrm>
            <a:off x="7685484" y="3636288"/>
            <a:ext cx="3759875" cy="350639"/>
          </a:xfrm>
          <a:prstGeom prst="rect">
            <a:avLst/>
          </a:prstGeom>
          <a:noFill/>
          <a:ln/>
        </p:spPr>
        <p:txBody>
          <a:bodyPr wrap="none" lIns="0" tIns="0" rIns="0" bIns="0" rtlCol="0" anchor="t"/>
          <a:lstStyle/>
          <a:p>
            <a:pPr algn="l" indent="0" marL="0">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İleri Araştırma Yöntemleri</a:t>
            </a:r>
            <a:endParaRPr lang="en-US" sz="2200" dirty="0"/>
          </a:p>
        </p:txBody>
      </p:sp>
      <p:sp>
        <p:nvSpPr>
          <p:cNvPr id="10" name="Text 8"/>
          <p:cNvSpPr/>
          <p:nvPr/>
        </p:nvSpPr>
        <p:spPr>
          <a:xfrm>
            <a:off x="7685484" y="4134922"/>
            <a:ext cx="5834420"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NLP ile içerik analizi</a:t>
            </a:r>
            <a:endParaRPr lang="en-US" sz="1900" dirty="0"/>
          </a:p>
        </p:txBody>
      </p:sp>
      <p:sp>
        <p:nvSpPr>
          <p:cNvPr id="11" name="Text 9"/>
          <p:cNvSpPr/>
          <p:nvPr/>
        </p:nvSpPr>
        <p:spPr>
          <a:xfrm>
            <a:off x="7685484" y="4591407"/>
            <a:ext cx="5834420" cy="370165"/>
          </a:xfrm>
          <a:prstGeom prst="rect">
            <a:avLst/>
          </a:prstGeom>
          <a:noFill/>
          <a:ln/>
        </p:spPr>
        <p:txBody>
          <a:bodyPr wrap="non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Zaman serisi modelleme ile yayın öngörüleri</a:t>
            </a:r>
            <a:endParaRPr lang="en-US" sz="19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Text 0"/>
          <p:cNvSpPr/>
          <p:nvPr/>
        </p:nvSpPr>
        <p:spPr>
          <a:xfrm>
            <a:off x="863798" y="2437686"/>
            <a:ext cx="5609749" cy="701278"/>
          </a:xfrm>
          <a:prstGeom prst="rect">
            <a:avLst/>
          </a:prstGeom>
          <a:noFill/>
          <a:ln/>
        </p:spPr>
        <p:txBody>
          <a:bodyPr wrap="none" lIns="0" tIns="0" rIns="0" bIns="0" rtlCol="0" anchor="t"/>
          <a:lstStyle/>
          <a:p>
            <a:pPr algn="l" indent="0" marL="0">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Projenin Katkıları</a:t>
            </a:r>
            <a:endParaRPr lang="en-US" sz="4400" dirty="0"/>
          </a:p>
        </p:txBody>
      </p:sp>
      <p:sp>
        <p:nvSpPr>
          <p:cNvPr id="3" name="Shape 1"/>
          <p:cNvSpPr/>
          <p:nvPr/>
        </p:nvSpPr>
        <p:spPr>
          <a:xfrm>
            <a:off x="863798" y="3632597"/>
            <a:ext cx="555308" cy="555308"/>
          </a:xfrm>
          <a:prstGeom prst="roundRect">
            <a:avLst>
              <a:gd name="adj" fmla="val 6667"/>
            </a:avLst>
          </a:prstGeom>
          <a:solidFill>
            <a:srgbClr val="F2EEEE"/>
          </a:solidFill>
          <a:ln/>
        </p:spPr>
      </p:sp>
      <p:pic>
        <p:nvPicPr>
          <p:cNvPr id="4" name="Image 0" descr="preencoded.png">    </p:cNvPr>
          <p:cNvPicPr>
            <a:picLocks noChangeAspect="1"/>
          </p:cNvPicPr>
          <p:nvPr/>
        </p:nvPicPr>
        <p:blipFill>
          <a:blip r:embed="rId1"/>
          <a:stretch>
            <a:fillRect/>
          </a:stretch>
        </p:blipFill>
        <p:spPr>
          <a:xfrm>
            <a:off x="973217" y="3699927"/>
            <a:ext cx="336471" cy="420648"/>
          </a:xfrm>
          <a:prstGeom prst="rect">
            <a:avLst/>
          </a:prstGeom>
        </p:spPr>
      </p:pic>
      <p:sp>
        <p:nvSpPr>
          <p:cNvPr id="5" name="Text 2"/>
          <p:cNvSpPr/>
          <p:nvPr/>
        </p:nvSpPr>
        <p:spPr>
          <a:xfrm>
            <a:off x="1665923" y="3725108"/>
            <a:ext cx="5495092" cy="74033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XAI + Siber Güvenlik kesişiminde yapılan kapsamlı bibliyometrik çalışmalardan biri</a:t>
            </a:r>
            <a:endParaRPr lang="en-US" sz="1900" dirty="0"/>
          </a:p>
        </p:txBody>
      </p:sp>
      <p:sp>
        <p:nvSpPr>
          <p:cNvPr id="6" name="Shape 3"/>
          <p:cNvSpPr/>
          <p:nvPr/>
        </p:nvSpPr>
        <p:spPr>
          <a:xfrm>
            <a:off x="7469505" y="3632597"/>
            <a:ext cx="555308" cy="555308"/>
          </a:xfrm>
          <a:prstGeom prst="roundRect">
            <a:avLst>
              <a:gd name="adj" fmla="val 6667"/>
            </a:avLst>
          </a:prstGeom>
          <a:solidFill>
            <a:srgbClr val="F2EEEE"/>
          </a:solidFill>
          <a:ln/>
        </p:spPr>
      </p:sp>
      <p:pic>
        <p:nvPicPr>
          <p:cNvPr id="7" name="Image 1" descr="preencoded.png">    </p:cNvPr>
          <p:cNvPicPr>
            <a:picLocks noChangeAspect="1"/>
          </p:cNvPicPr>
          <p:nvPr/>
        </p:nvPicPr>
        <p:blipFill>
          <a:blip r:embed="rId2"/>
          <a:stretch>
            <a:fillRect/>
          </a:stretch>
        </p:blipFill>
        <p:spPr>
          <a:xfrm>
            <a:off x="7578923" y="3699927"/>
            <a:ext cx="336471" cy="420648"/>
          </a:xfrm>
          <a:prstGeom prst="rect">
            <a:avLst/>
          </a:prstGeom>
        </p:spPr>
      </p:pic>
      <p:sp>
        <p:nvSpPr>
          <p:cNvPr id="8" name="Text 4"/>
          <p:cNvSpPr/>
          <p:nvPr/>
        </p:nvSpPr>
        <p:spPr>
          <a:xfrm>
            <a:off x="8271629" y="3725108"/>
            <a:ext cx="5495092" cy="370165"/>
          </a:xfrm>
          <a:prstGeom prst="rect">
            <a:avLst/>
          </a:prstGeom>
          <a:noFill/>
          <a:ln/>
        </p:spPr>
        <p:txBody>
          <a:bodyPr wrap="non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VOSviewer ile çok boyutlu ağ görselleştirmeleri</a:t>
            </a:r>
            <a:endParaRPr lang="en-US" sz="1900" dirty="0"/>
          </a:p>
        </p:txBody>
      </p:sp>
      <p:sp>
        <p:nvSpPr>
          <p:cNvPr id="9" name="Shape 5"/>
          <p:cNvSpPr/>
          <p:nvPr/>
        </p:nvSpPr>
        <p:spPr>
          <a:xfrm>
            <a:off x="863798" y="4959072"/>
            <a:ext cx="555308" cy="555308"/>
          </a:xfrm>
          <a:prstGeom prst="roundRect">
            <a:avLst>
              <a:gd name="adj" fmla="val 6667"/>
            </a:avLst>
          </a:prstGeom>
          <a:solidFill>
            <a:srgbClr val="F2EEEE"/>
          </a:solidFill>
          <a:ln/>
        </p:spPr>
      </p:sp>
      <p:pic>
        <p:nvPicPr>
          <p:cNvPr id="10" name="Image 2" descr="preencoded.png">    </p:cNvPr>
          <p:cNvPicPr>
            <a:picLocks noChangeAspect="1"/>
          </p:cNvPicPr>
          <p:nvPr/>
        </p:nvPicPr>
        <p:blipFill>
          <a:blip r:embed="rId3"/>
          <a:stretch>
            <a:fillRect/>
          </a:stretch>
        </p:blipFill>
        <p:spPr>
          <a:xfrm>
            <a:off x="973217" y="5026402"/>
            <a:ext cx="336471" cy="420648"/>
          </a:xfrm>
          <a:prstGeom prst="rect">
            <a:avLst/>
          </a:prstGeom>
        </p:spPr>
      </p:pic>
      <p:sp>
        <p:nvSpPr>
          <p:cNvPr id="11" name="Text 6"/>
          <p:cNvSpPr/>
          <p:nvPr/>
        </p:nvSpPr>
        <p:spPr>
          <a:xfrm>
            <a:off x="1665923" y="5051584"/>
            <a:ext cx="5495092" cy="74033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Literatüre hem nicel hem de kavramsal düzeyde katkı sunulmuştur</a:t>
            </a:r>
            <a:endParaRPr lang="en-US" sz="1900" dirty="0"/>
          </a:p>
        </p:txBody>
      </p:sp>
      <p:sp>
        <p:nvSpPr>
          <p:cNvPr id="12" name="Shape 7"/>
          <p:cNvSpPr/>
          <p:nvPr/>
        </p:nvSpPr>
        <p:spPr>
          <a:xfrm>
            <a:off x="7469505" y="4959072"/>
            <a:ext cx="555308" cy="555308"/>
          </a:xfrm>
          <a:prstGeom prst="roundRect">
            <a:avLst>
              <a:gd name="adj" fmla="val 6667"/>
            </a:avLst>
          </a:prstGeom>
          <a:solidFill>
            <a:srgbClr val="F2EEEE"/>
          </a:solidFill>
          <a:ln/>
        </p:spPr>
      </p:sp>
      <p:pic>
        <p:nvPicPr>
          <p:cNvPr id="13" name="Image 3" descr="preencoded.png">    </p:cNvPr>
          <p:cNvPicPr>
            <a:picLocks noChangeAspect="1"/>
          </p:cNvPicPr>
          <p:nvPr/>
        </p:nvPicPr>
        <p:blipFill>
          <a:blip r:embed="rId4"/>
          <a:stretch>
            <a:fillRect/>
          </a:stretch>
        </p:blipFill>
        <p:spPr>
          <a:xfrm>
            <a:off x="7578923" y="5026402"/>
            <a:ext cx="336471" cy="420648"/>
          </a:xfrm>
          <a:prstGeom prst="rect">
            <a:avLst/>
          </a:prstGeom>
        </p:spPr>
      </p:pic>
      <p:sp>
        <p:nvSpPr>
          <p:cNvPr id="14" name="Text 8"/>
          <p:cNvSpPr/>
          <p:nvPr/>
        </p:nvSpPr>
        <p:spPr>
          <a:xfrm>
            <a:off x="8271629" y="5051584"/>
            <a:ext cx="5495092" cy="74033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Gelecek araştırmalara yön gösterecek yapısal içgörüler ortaya konmuştur.</a:t>
            </a:r>
            <a:endParaRPr lang="en-US" sz="19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3043357"/>
            <a:ext cx="7416403" cy="1402556"/>
          </a:xfrm>
          <a:prstGeom prst="rect">
            <a:avLst/>
          </a:prstGeom>
          <a:noFill/>
          <a:ln/>
        </p:spPr>
        <p:txBody>
          <a:bodyPr wrap="square" lIns="0" tIns="0" rIns="0" bIns="0" rtlCol="0" anchor="t"/>
          <a:lstStyle/>
          <a:p>
            <a:pPr algn="l" indent="0" marL="0">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Dinlediğiniz İçin Teşekkürler</a:t>
            </a:r>
            <a:endParaRPr lang="en-US" sz="4400" dirty="0"/>
          </a:p>
        </p:txBody>
      </p:sp>
      <p:sp>
        <p:nvSpPr>
          <p:cNvPr id="4" name="Text 1"/>
          <p:cNvSpPr/>
          <p:nvPr/>
        </p:nvSpPr>
        <p:spPr>
          <a:xfrm>
            <a:off x="863798" y="4816078"/>
            <a:ext cx="7416403" cy="370165"/>
          </a:xfrm>
          <a:prstGeom prst="rect">
            <a:avLst/>
          </a:prstGeom>
          <a:noFill/>
          <a:ln/>
        </p:spPr>
        <p:txBody>
          <a:bodyPr wrap="none" lIns="0" tIns="0" rIns="0" bIns="0" rtlCol="0" anchor="t"/>
          <a:lstStyle/>
          <a:p>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Büşra Özer - 221118082</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452491" y="2664143"/>
            <a:ext cx="4869299" cy="2901315"/>
          </a:xfrm>
          <a:prstGeom prst="rect">
            <a:avLst/>
          </a:prstGeom>
        </p:spPr>
      </p:pic>
      <p:sp>
        <p:nvSpPr>
          <p:cNvPr id="3" name="Text 0"/>
          <p:cNvSpPr/>
          <p:nvPr/>
        </p:nvSpPr>
        <p:spPr>
          <a:xfrm>
            <a:off x="863798" y="1474351"/>
            <a:ext cx="7416403" cy="1121807"/>
          </a:xfrm>
          <a:prstGeom prst="rect">
            <a:avLst/>
          </a:prstGeom>
          <a:noFill/>
          <a:ln/>
        </p:spPr>
        <p:txBody>
          <a:bodyPr wrap="square" lIns="0" tIns="0" rIns="0" bIns="0" rtlCol="0" anchor="t"/>
          <a:lstStyle/>
          <a:p>
            <a:pPr algn="l" indent="0" marL="0">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Yayın Sayılarının Zamanla Değişimi</a:t>
            </a:r>
            <a:endParaRPr lang="en-US" sz="3500" dirty="0"/>
          </a:p>
        </p:txBody>
      </p:sp>
      <p:sp>
        <p:nvSpPr>
          <p:cNvPr id="4" name="Shape 1"/>
          <p:cNvSpPr/>
          <p:nvPr/>
        </p:nvSpPr>
        <p:spPr>
          <a:xfrm>
            <a:off x="863798" y="2873812"/>
            <a:ext cx="555308" cy="555308"/>
          </a:xfrm>
          <a:prstGeom prst="roundRect">
            <a:avLst>
              <a:gd name="adj" fmla="val 6667"/>
            </a:avLst>
          </a:prstGeom>
          <a:solidFill>
            <a:srgbClr val="F2EEEE"/>
          </a:solidFill>
          <a:ln/>
        </p:spPr>
      </p:sp>
      <p:sp>
        <p:nvSpPr>
          <p:cNvPr id="5" name="Text 2"/>
          <p:cNvSpPr/>
          <p:nvPr/>
        </p:nvSpPr>
        <p:spPr>
          <a:xfrm>
            <a:off x="1665923" y="2958584"/>
            <a:ext cx="2751892" cy="350639"/>
          </a:xfrm>
          <a:prstGeom prst="rect">
            <a:avLst/>
          </a:prstGeom>
          <a:noFill/>
          <a:ln/>
        </p:spPr>
        <p:txBody>
          <a:bodyPr wrap="none" lIns="0" tIns="0" rIns="0" bIns="0" rtlCol="0" anchor="t"/>
          <a:lstStyle/>
          <a:p>
            <a:pPr algn="l" indent="0" marL="0">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Yayın Aralığı</a:t>
            </a:r>
            <a:endParaRPr lang="en-US" sz="2200" dirty="0"/>
          </a:p>
        </p:txBody>
      </p:sp>
      <p:sp>
        <p:nvSpPr>
          <p:cNvPr id="6" name="Text 3"/>
          <p:cNvSpPr/>
          <p:nvPr/>
        </p:nvSpPr>
        <p:spPr>
          <a:xfrm>
            <a:off x="1665923" y="3457218"/>
            <a:ext cx="2751892" cy="74033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2018-2025 yılları arasında 775 yayın incelenmiştir.</a:t>
            </a:r>
            <a:endParaRPr lang="en-US" sz="1900" dirty="0"/>
          </a:p>
        </p:txBody>
      </p:sp>
      <p:sp>
        <p:nvSpPr>
          <p:cNvPr id="7" name="Shape 4"/>
          <p:cNvSpPr/>
          <p:nvPr/>
        </p:nvSpPr>
        <p:spPr>
          <a:xfrm>
            <a:off x="4726305" y="2873812"/>
            <a:ext cx="555308" cy="555308"/>
          </a:xfrm>
          <a:prstGeom prst="roundRect">
            <a:avLst>
              <a:gd name="adj" fmla="val 6667"/>
            </a:avLst>
          </a:prstGeom>
          <a:solidFill>
            <a:srgbClr val="F2EEEE"/>
          </a:solidFill>
          <a:ln/>
        </p:spPr>
      </p:sp>
      <p:sp>
        <p:nvSpPr>
          <p:cNvPr id="8" name="Text 5"/>
          <p:cNvSpPr/>
          <p:nvPr/>
        </p:nvSpPr>
        <p:spPr>
          <a:xfrm>
            <a:off x="5528429" y="2958584"/>
            <a:ext cx="2751892" cy="350639"/>
          </a:xfrm>
          <a:prstGeom prst="rect">
            <a:avLst/>
          </a:prstGeom>
          <a:noFill/>
          <a:ln/>
        </p:spPr>
        <p:txBody>
          <a:bodyPr wrap="none" lIns="0" tIns="0" rIns="0" bIns="0" rtlCol="0" anchor="t"/>
          <a:lstStyle/>
          <a:p>
            <a:pPr algn="l" indent="0" marL="0">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Zirve Yıl</a:t>
            </a:r>
            <a:endParaRPr lang="en-US" sz="2200" dirty="0"/>
          </a:p>
        </p:txBody>
      </p:sp>
      <p:sp>
        <p:nvSpPr>
          <p:cNvPr id="9" name="Text 6"/>
          <p:cNvSpPr/>
          <p:nvPr/>
        </p:nvSpPr>
        <p:spPr>
          <a:xfrm>
            <a:off x="5528429" y="3457218"/>
            <a:ext cx="2751892"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2024 yılında 331 yayın ile %42,71 oranında zirve yaşanmıştır.</a:t>
            </a:r>
            <a:endParaRPr lang="en-US" sz="1900" dirty="0"/>
          </a:p>
        </p:txBody>
      </p:sp>
      <p:sp>
        <p:nvSpPr>
          <p:cNvPr id="10" name="Shape 7"/>
          <p:cNvSpPr/>
          <p:nvPr/>
        </p:nvSpPr>
        <p:spPr>
          <a:xfrm>
            <a:off x="863798" y="5061347"/>
            <a:ext cx="555308" cy="555308"/>
          </a:xfrm>
          <a:prstGeom prst="roundRect">
            <a:avLst>
              <a:gd name="adj" fmla="val 6667"/>
            </a:avLst>
          </a:prstGeom>
          <a:solidFill>
            <a:srgbClr val="F2EEEE"/>
          </a:solidFill>
          <a:ln/>
        </p:spPr>
      </p:sp>
      <p:sp>
        <p:nvSpPr>
          <p:cNvPr id="11" name="Text 8"/>
          <p:cNvSpPr/>
          <p:nvPr/>
        </p:nvSpPr>
        <p:spPr>
          <a:xfrm>
            <a:off x="1665923" y="5146119"/>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Gözlem ve Yorum</a:t>
            </a:r>
            <a:endParaRPr lang="en-US" sz="2200" dirty="0"/>
          </a:p>
        </p:txBody>
      </p:sp>
      <p:sp>
        <p:nvSpPr>
          <p:cNvPr id="12" name="Text 9"/>
          <p:cNvSpPr/>
          <p:nvPr/>
        </p:nvSpPr>
        <p:spPr>
          <a:xfrm>
            <a:off x="1665923" y="5644753"/>
            <a:ext cx="6614279"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2023 sonrası yayın sayılarında dramatik artış görülmekte, bu da teknolojik gelişmeler ve güvenlik sistemlerinde şeffaflık ihtiyacının literatüre yansımasını göstermektedir.</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879753"/>
            <a:ext cx="4996458" cy="560903"/>
          </a:xfrm>
          <a:prstGeom prst="rect">
            <a:avLst/>
          </a:prstGeom>
          <a:noFill/>
          <a:ln/>
        </p:spPr>
        <p:txBody>
          <a:bodyPr wrap="none" lIns="0" tIns="0" rIns="0" bIns="0" rtlCol="0" anchor="t"/>
          <a:lstStyle/>
          <a:p>
            <a:pPr algn="l" indent="0" marL="0">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Ortak Yazarlık Analizi</a:t>
            </a:r>
            <a:endParaRPr lang="en-US" sz="3500" dirty="0"/>
          </a:p>
        </p:txBody>
      </p:sp>
      <p:sp>
        <p:nvSpPr>
          <p:cNvPr id="3" name="Text 1"/>
          <p:cNvSpPr/>
          <p:nvPr/>
        </p:nvSpPr>
        <p:spPr>
          <a:xfrm>
            <a:off x="863798" y="1965127"/>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Analiz Kapsamı</a:t>
            </a:r>
            <a:endParaRPr lang="en-US" sz="2200" dirty="0"/>
          </a:p>
        </p:txBody>
      </p:sp>
      <p:sp>
        <p:nvSpPr>
          <p:cNvPr id="4" name="Text 2"/>
          <p:cNvSpPr/>
          <p:nvPr/>
        </p:nvSpPr>
        <p:spPr>
          <a:xfrm>
            <a:off x="863798" y="2562582"/>
            <a:ext cx="3898940" cy="1110496"/>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Toplam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2.976 yazar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arasından, en az 3 yayına ve 2 atıfa sahip olan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79 yazar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seçilmiştir.</a:t>
            </a:r>
            <a:endParaRPr lang="en-US" sz="1900" dirty="0"/>
          </a:p>
        </p:txBody>
      </p:sp>
      <p:sp>
        <p:nvSpPr>
          <p:cNvPr id="5" name="Text 3"/>
          <p:cNvSpPr/>
          <p:nvPr/>
        </p:nvSpPr>
        <p:spPr>
          <a:xfrm>
            <a:off x="863798" y="3759398"/>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90 bağlantı</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ve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358 bağlantı gücü</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hesaplanmıştır.</a:t>
            </a:r>
            <a:endParaRPr lang="en-US" sz="1900" dirty="0"/>
          </a:p>
        </p:txBody>
      </p:sp>
      <p:sp>
        <p:nvSpPr>
          <p:cNvPr id="6" name="Text 4"/>
          <p:cNvSpPr/>
          <p:nvPr/>
        </p:nvSpPr>
        <p:spPr>
          <a:xfrm>
            <a:off x="863798" y="4586049"/>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Yazarlar,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33 kümeye (cluster)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ayrılmıştır.</a:t>
            </a:r>
            <a:endParaRPr lang="en-US" sz="1900" dirty="0"/>
          </a:p>
        </p:txBody>
      </p:sp>
      <p:sp>
        <p:nvSpPr>
          <p:cNvPr id="7" name="Text 5"/>
          <p:cNvSpPr/>
          <p:nvPr/>
        </p:nvSpPr>
        <p:spPr>
          <a:xfrm>
            <a:off x="5372576" y="1965127"/>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Öne Çıkan Yazarlar</a:t>
            </a:r>
            <a:endParaRPr lang="en-US" sz="2200" dirty="0"/>
          </a:p>
        </p:txBody>
      </p:sp>
      <p:sp>
        <p:nvSpPr>
          <p:cNvPr id="8" name="Text 6"/>
          <p:cNvSpPr/>
          <p:nvPr/>
        </p:nvSpPr>
        <p:spPr>
          <a:xfrm>
            <a:off x="5372576" y="2562582"/>
            <a:ext cx="3898940" cy="1110496"/>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Michal Choras, Rafal Kozik, Marek Pawlicki:</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Her biri 15 yayınla en üretken isimlerdir.</a:t>
            </a:r>
            <a:endParaRPr lang="en-US" sz="1900" dirty="0"/>
          </a:p>
        </p:txBody>
      </p:sp>
      <p:sp>
        <p:nvSpPr>
          <p:cNvPr id="9" name="Text 7"/>
          <p:cNvSpPr/>
          <p:nvPr/>
        </p:nvSpPr>
        <p:spPr>
          <a:xfrm>
            <a:off x="5372576" y="3759398"/>
            <a:ext cx="3898940" cy="740331"/>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Bu üç yazar arasındaki doğrudan bağlantı gücü: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15</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a:t>
            </a:r>
            <a:endParaRPr lang="en-US" sz="1900" dirty="0"/>
          </a:p>
        </p:txBody>
      </p:sp>
      <p:sp>
        <p:nvSpPr>
          <p:cNvPr id="10" name="Text 8"/>
          <p:cNvSpPr/>
          <p:nvPr/>
        </p:nvSpPr>
        <p:spPr>
          <a:xfrm>
            <a:off x="5372576" y="4586049"/>
            <a:ext cx="3898940" cy="148066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Andreas Holzinger: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Sadece 4 yayın olmasına rağmen </a:t>
            </a:r>
            <a:pPr algn="l" indent="0" marL="0">
              <a:lnSpc>
                <a:spcPts val="2900"/>
              </a:lnSpc>
              <a:buNone/>
            </a:pPr>
            <a:r>
              <a:rPr lang="en-US" sz="1900" b="1" dirty="0">
                <a:solidFill>
                  <a:srgbClr val="3D3838"/>
                </a:solidFill>
                <a:latin typeface="Source Sans Pro" pitchFamily="34" charset="0"/>
                <a:ea typeface="Source Sans Pro" pitchFamily="34" charset="-122"/>
                <a:cs typeface="Source Sans Pro" pitchFamily="34" charset="-120"/>
              </a:rPr>
              <a:t>542 atıf</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ile en yüksek etki düzeyine sahiptir.</a:t>
            </a:r>
            <a:endParaRPr lang="en-US" sz="1900" dirty="0"/>
          </a:p>
        </p:txBody>
      </p:sp>
      <p:sp>
        <p:nvSpPr>
          <p:cNvPr id="11" name="Text 9"/>
          <p:cNvSpPr/>
          <p:nvPr/>
        </p:nvSpPr>
        <p:spPr>
          <a:xfrm>
            <a:off x="5372576" y="6153031"/>
            <a:ext cx="3898940" cy="1110496"/>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Farhan Ullah:</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7 yayın ve 104 atıf ile hem üretken hem de etkili bir profil sergilemektedir.</a:t>
            </a:r>
            <a:endParaRPr lang="en-US" sz="1900" dirty="0"/>
          </a:p>
        </p:txBody>
      </p:sp>
      <p:sp>
        <p:nvSpPr>
          <p:cNvPr id="12" name="Text 10"/>
          <p:cNvSpPr/>
          <p:nvPr/>
        </p:nvSpPr>
        <p:spPr>
          <a:xfrm>
            <a:off x="9881354" y="1965127"/>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Grafiksel Yorumlar</a:t>
            </a:r>
            <a:endParaRPr lang="en-US" sz="2200" dirty="0"/>
          </a:p>
        </p:txBody>
      </p:sp>
      <p:sp>
        <p:nvSpPr>
          <p:cNvPr id="13" name="Text 11"/>
          <p:cNvSpPr/>
          <p:nvPr/>
        </p:nvSpPr>
        <p:spPr>
          <a:xfrm>
            <a:off x="9881354" y="2562582"/>
            <a:ext cx="3898940" cy="1480661"/>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Merkezdeki düğümler: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Daha fazla bağlantıya sahip olup ağın bilgi akışında merkez konumundadır.</a:t>
            </a:r>
            <a:endParaRPr lang="en-US" sz="1900" dirty="0"/>
          </a:p>
        </p:txBody>
      </p:sp>
      <p:sp>
        <p:nvSpPr>
          <p:cNvPr id="14" name="Text 12"/>
          <p:cNvSpPr/>
          <p:nvPr/>
        </p:nvSpPr>
        <p:spPr>
          <a:xfrm>
            <a:off x="9881354" y="4129564"/>
            <a:ext cx="3898940" cy="1850827"/>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2023 sonrası aktif yazarlar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(Mustafa Abdallah, Danish Javeed, Prabhat Kumar vb.), sarı-açık yeşil tonlarla temsil edilmiştir.</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800100" y="628650"/>
            <a:ext cx="13030200" cy="6972300"/>
          </a:xfrm>
          <a:prstGeom prst="roundRect">
            <a:avLst>
              <a:gd name="adj" fmla="val 492"/>
            </a:avLst>
          </a:prstGeom>
          <a:noFill/>
          <a:ln w="7620">
            <a:solidFill>
              <a:srgbClr val="000000">
                <a:alpha val="8000"/>
              </a:srgbClr>
            </a:solidFill>
            <a:prstDash val="solid"/>
          </a:ln>
        </p:spPr>
      </p:sp>
      <p:sp>
        <p:nvSpPr>
          <p:cNvPr id="3" name="Shape 1"/>
          <p:cNvSpPr/>
          <p:nvPr/>
        </p:nvSpPr>
        <p:spPr>
          <a:xfrm>
            <a:off x="807720" y="636270"/>
            <a:ext cx="13013650" cy="632460"/>
          </a:xfrm>
          <a:prstGeom prst="rect">
            <a:avLst/>
          </a:prstGeom>
          <a:solidFill>
            <a:srgbClr val="FFFFFF">
              <a:alpha val="4000"/>
            </a:srgbClr>
          </a:solidFill>
          <a:ln/>
        </p:spPr>
      </p:sp>
      <p:sp>
        <p:nvSpPr>
          <p:cNvPr id="4" name="Text 2"/>
          <p:cNvSpPr/>
          <p:nvPr/>
        </p:nvSpPr>
        <p:spPr>
          <a:xfrm>
            <a:off x="1037630" y="781050"/>
            <a:ext cx="3876437" cy="342900"/>
          </a:xfrm>
          <a:prstGeom prst="rect">
            <a:avLst/>
          </a:prstGeom>
          <a:noFill/>
          <a:ln/>
        </p:spPr>
        <p:txBody>
          <a:bodyPr wrap="none" lIns="0" tIns="0" rIns="0" bIns="0" rtlCol="0" anchor="t"/>
          <a:lstStyle/>
          <a:p>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Yazar</a:t>
            </a:r>
            <a:endParaRPr lang="en-US" sz="1800" dirty="0"/>
          </a:p>
        </p:txBody>
      </p:sp>
      <p:sp>
        <p:nvSpPr>
          <p:cNvPr id="5" name="Text 3"/>
          <p:cNvSpPr/>
          <p:nvPr/>
        </p:nvSpPr>
        <p:spPr>
          <a:xfrm>
            <a:off x="5378887" y="781050"/>
            <a:ext cx="3872627" cy="342900"/>
          </a:xfrm>
          <a:prstGeom prst="rect">
            <a:avLst/>
          </a:prstGeom>
          <a:noFill/>
          <a:ln/>
        </p:spPr>
        <p:txBody>
          <a:bodyPr wrap="none" lIns="0" tIns="0" rIns="0" bIns="0" rtlCol="0" anchor="t"/>
          <a:lstStyle/>
          <a:p>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Yayın Sayısı</a:t>
            </a:r>
            <a:endParaRPr lang="en-US" sz="1800" dirty="0"/>
          </a:p>
        </p:txBody>
      </p:sp>
      <p:sp>
        <p:nvSpPr>
          <p:cNvPr id="6" name="Text 4"/>
          <p:cNvSpPr/>
          <p:nvPr/>
        </p:nvSpPr>
        <p:spPr>
          <a:xfrm>
            <a:off x="9716333" y="781050"/>
            <a:ext cx="3876437" cy="342900"/>
          </a:xfrm>
          <a:prstGeom prst="rect">
            <a:avLst/>
          </a:prstGeom>
          <a:noFill/>
          <a:ln/>
        </p:spPr>
        <p:txBody>
          <a:bodyPr wrap="none" lIns="0" tIns="0" rIns="0" bIns="0" rtlCol="0" anchor="t"/>
          <a:lstStyle/>
          <a:p>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Atıf Sayısı</a:t>
            </a:r>
            <a:endParaRPr lang="en-US" sz="1800" dirty="0"/>
          </a:p>
        </p:txBody>
      </p:sp>
      <p:sp>
        <p:nvSpPr>
          <p:cNvPr id="7" name="Shape 5"/>
          <p:cNvSpPr/>
          <p:nvPr/>
        </p:nvSpPr>
        <p:spPr>
          <a:xfrm>
            <a:off x="807720" y="1268730"/>
            <a:ext cx="13013650" cy="632460"/>
          </a:xfrm>
          <a:prstGeom prst="rect">
            <a:avLst/>
          </a:prstGeom>
          <a:solidFill>
            <a:srgbClr val="000000">
              <a:alpha val="4000"/>
            </a:srgbClr>
          </a:solidFill>
          <a:ln/>
        </p:spPr>
      </p:sp>
      <p:sp>
        <p:nvSpPr>
          <p:cNvPr id="8" name="Text 6"/>
          <p:cNvSpPr/>
          <p:nvPr/>
        </p:nvSpPr>
        <p:spPr>
          <a:xfrm>
            <a:off x="1037630" y="141351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Michal Choras</a:t>
            </a:r>
            <a:endParaRPr lang="en-US" sz="1800" dirty="0"/>
          </a:p>
        </p:txBody>
      </p:sp>
      <p:sp>
        <p:nvSpPr>
          <p:cNvPr id="9" name="Text 7"/>
          <p:cNvSpPr/>
          <p:nvPr/>
        </p:nvSpPr>
        <p:spPr>
          <a:xfrm>
            <a:off x="5378887" y="141351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15</a:t>
            </a:r>
            <a:endParaRPr lang="en-US" sz="1800" dirty="0"/>
          </a:p>
        </p:txBody>
      </p:sp>
      <p:sp>
        <p:nvSpPr>
          <p:cNvPr id="10" name="Text 8"/>
          <p:cNvSpPr/>
          <p:nvPr/>
        </p:nvSpPr>
        <p:spPr>
          <a:xfrm>
            <a:off x="9716333" y="141351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73</a:t>
            </a:r>
            <a:endParaRPr lang="en-US" sz="1800" dirty="0"/>
          </a:p>
        </p:txBody>
      </p:sp>
      <p:sp>
        <p:nvSpPr>
          <p:cNvPr id="11" name="Shape 9"/>
          <p:cNvSpPr/>
          <p:nvPr/>
        </p:nvSpPr>
        <p:spPr>
          <a:xfrm>
            <a:off x="807720" y="1901190"/>
            <a:ext cx="13013650" cy="632460"/>
          </a:xfrm>
          <a:prstGeom prst="rect">
            <a:avLst/>
          </a:prstGeom>
          <a:solidFill>
            <a:srgbClr val="FFFFFF">
              <a:alpha val="4000"/>
            </a:srgbClr>
          </a:solidFill>
          <a:ln/>
        </p:spPr>
      </p:sp>
      <p:sp>
        <p:nvSpPr>
          <p:cNvPr id="12" name="Text 10"/>
          <p:cNvSpPr/>
          <p:nvPr/>
        </p:nvSpPr>
        <p:spPr>
          <a:xfrm>
            <a:off x="1037630" y="204597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Rafal Kozik</a:t>
            </a:r>
            <a:endParaRPr lang="en-US" sz="1800" dirty="0"/>
          </a:p>
        </p:txBody>
      </p:sp>
      <p:sp>
        <p:nvSpPr>
          <p:cNvPr id="13" name="Text 11"/>
          <p:cNvSpPr/>
          <p:nvPr/>
        </p:nvSpPr>
        <p:spPr>
          <a:xfrm>
            <a:off x="5378887" y="204597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15</a:t>
            </a:r>
            <a:endParaRPr lang="en-US" sz="1800" dirty="0"/>
          </a:p>
        </p:txBody>
      </p:sp>
      <p:sp>
        <p:nvSpPr>
          <p:cNvPr id="14" name="Text 12"/>
          <p:cNvSpPr/>
          <p:nvPr/>
        </p:nvSpPr>
        <p:spPr>
          <a:xfrm>
            <a:off x="9716333" y="204597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73</a:t>
            </a:r>
            <a:endParaRPr lang="en-US" sz="1800" dirty="0"/>
          </a:p>
        </p:txBody>
      </p:sp>
      <p:sp>
        <p:nvSpPr>
          <p:cNvPr id="15" name="Shape 13"/>
          <p:cNvSpPr/>
          <p:nvPr/>
        </p:nvSpPr>
        <p:spPr>
          <a:xfrm>
            <a:off x="807720" y="2533650"/>
            <a:ext cx="13013650" cy="632460"/>
          </a:xfrm>
          <a:prstGeom prst="rect">
            <a:avLst/>
          </a:prstGeom>
          <a:solidFill>
            <a:srgbClr val="000000">
              <a:alpha val="4000"/>
            </a:srgbClr>
          </a:solidFill>
          <a:ln/>
        </p:spPr>
      </p:sp>
      <p:sp>
        <p:nvSpPr>
          <p:cNvPr id="16" name="Text 14"/>
          <p:cNvSpPr/>
          <p:nvPr/>
        </p:nvSpPr>
        <p:spPr>
          <a:xfrm>
            <a:off x="1037630" y="267843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Marek Pawlicki</a:t>
            </a:r>
            <a:endParaRPr lang="en-US" sz="1800" dirty="0"/>
          </a:p>
        </p:txBody>
      </p:sp>
      <p:sp>
        <p:nvSpPr>
          <p:cNvPr id="17" name="Text 15"/>
          <p:cNvSpPr/>
          <p:nvPr/>
        </p:nvSpPr>
        <p:spPr>
          <a:xfrm>
            <a:off x="5378887" y="267843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15</a:t>
            </a:r>
            <a:endParaRPr lang="en-US" sz="1800" dirty="0"/>
          </a:p>
        </p:txBody>
      </p:sp>
      <p:sp>
        <p:nvSpPr>
          <p:cNvPr id="18" name="Text 16"/>
          <p:cNvSpPr/>
          <p:nvPr/>
        </p:nvSpPr>
        <p:spPr>
          <a:xfrm>
            <a:off x="9716333" y="267843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73</a:t>
            </a:r>
            <a:endParaRPr lang="en-US" sz="1800" dirty="0"/>
          </a:p>
        </p:txBody>
      </p:sp>
      <p:sp>
        <p:nvSpPr>
          <p:cNvPr id="19" name="Shape 17"/>
          <p:cNvSpPr/>
          <p:nvPr/>
        </p:nvSpPr>
        <p:spPr>
          <a:xfrm>
            <a:off x="807720" y="3166110"/>
            <a:ext cx="13013650" cy="632460"/>
          </a:xfrm>
          <a:prstGeom prst="rect">
            <a:avLst/>
          </a:prstGeom>
          <a:solidFill>
            <a:srgbClr val="FFFFFF">
              <a:alpha val="4000"/>
            </a:srgbClr>
          </a:solidFill>
          <a:ln/>
        </p:spPr>
      </p:sp>
      <p:sp>
        <p:nvSpPr>
          <p:cNvPr id="20" name="Text 18"/>
          <p:cNvSpPr/>
          <p:nvPr/>
        </p:nvSpPr>
        <p:spPr>
          <a:xfrm>
            <a:off x="1037630" y="331089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Aleksandra Pawlicka</a:t>
            </a:r>
            <a:endParaRPr lang="en-US" sz="1800" dirty="0"/>
          </a:p>
        </p:txBody>
      </p:sp>
      <p:sp>
        <p:nvSpPr>
          <p:cNvPr id="21" name="Text 19"/>
          <p:cNvSpPr/>
          <p:nvPr/>
        </p:nvSpPr>
        <p:spPr>
          <a:xfrm>
            <a:off x="5378887" y="331089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8</a:t>
            </a:r>
            <a:endParaRPr lang="en-US" sz="1800" dirty="0"/>
          </a:p>
        </p:txBody>
      </p:sp>
      <p:sp>
        <p:nvSpPr>
          <p:cNvPr id="22" name="Text 20"/>
          <p:cNvSpPr/>
          <p:nvPr/>
        </p:nvSpPr>
        <p:spPr>
          <a:xfrm>
            <a:off x="9716333" y="331089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25</a:t>
            </a:r>
            <a:endParaRPr lang="en-US" sz="1800" dirty="0"/>
          </a:p>
        </p:txBody>
      </p:sp>
      <p:sp>
        <p:nvSpPr>
          <p:cNvPr id="23" name="Shape 21"/>
          <p:cNvSpPr/>
          <p:nvPr/>
        </p:nvSpPr>
        <p:spPr>
          <a:xfrm>
            <a:off x="807720" y="3798570"/>
            <a:ext cx="13013650" cy="632460"/>
          </a:xfrm>
          <a:prstGeom prst="rect">
            <a:avLst/>
          </a:prstGeom>
          <a:solidFill>
            <a:srgbClr val="000000">
              <a:alpha val="4000"/>
            </a:srgbClr>
          </a:solidFill>
          <a:ln/>
        </p:spPr>
      </p:sp>
      <p:sp>
        <p:nvSpPr>
          <p:cNvPr id="24" name="Text 22"/>
          <p:cNvSpPr/>
          <p:nvPr/>
        </p:nvSpPr>
        <p:spPr>
          <a:xfrm>
            <a:off x="1037630" y="394335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Prabhat Kumar</a:t>
            </a:r>
            <a:endParaRPr lang="en-US" sz="1800" dirty="0"/>
          </a:p>
        </p:txBody>
      </p:sp>
      <p:sp>
        <p:nvSpPr>
          <p:cNvPr id="25" name="Text 23"/>
          <p:cNvSpPr/>
          <p:nvPr/>
        </p:nvSpPr>
        <p:spPr>
          <a:xfrm>
            <a:off x="5378887" y="394335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8</a:t>
            </a:r>
            <a:endParaRPr lang="en-US" sz="1800" dirty="0"/>
          </a:p>
        </p:txBody>
      </p:sp>
      <p:sp>
        <p:nvSpPr>
          <p:cNvPr id="26" name="Text 24"/>
          <p:cNvSpPr/>
          <p:nvPr/>
        </p:nvSpPr>
        <p:spPr>
          <a:xfrm>
            <a:off x="9716333" y="394335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51</a:t>
            </a:r>
            <a:endParaRPr lang="en-US" sz="1800" dirty="0"/>
          </a:p>
        </p:txBody>
      </p:sp>
      <p:sp>
        <p:nvSpPr>
          <p:cNvPr id="27" name="Shape 25"/>
          <p:cNvSpPr/>
          <p:nvPr/>
        </p:nvSpPr>
        <p:spPr>
          <a:xfrm>
            <a:off x="807720" y="4431030"/>
            <a:ext cx="13013650" cy="632460"/>
          </a:xfrm>
          <a:prstGeom prst="rect">
            <a:avLst/>
          </a:prstGeom>
          <a:solidFill>
            <a:srgbClr val="FFFFFF">
              <a:alpha val="4000"/>
            </a:srgbClr>
          </a:solidFill>
          <a:ln/>
        </p:spPr>
      </p:sp>
      <p:sp>
        <p:nvSpPr>
          <p:cNvPr id="28" name="Text 26"/>
          <p:cNvSpPr/>
          <p:nvPr/>
        </p:nvSpPr>
        <p:spPr>
          <a:xfrm>
            <a:off x="1037630" y="457581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Danish Javeed</a:t>
            </a:r>
            <a:endParaRPr lang="en-US" sz="1800" dirty="0"/>
          </a:p>
        </p:txBody>
      </p:sp>
      <p:sp>
        <p:nvSpPr>
          <p:cNvPr id="29" name="Text 27"/>
          <p:cNvSpPr/>
          <p:nvPr/>
        </p:nvSpPr>
        <p:spPr>
          <a:xfrm>
            <a:off x="5378887" y="457581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8</a:t>
            </a:r>
            <a:endParaRPr lang="en-US" sz="1800" dirty="0"/>
          </a:p>
        </p:txBody>
      </p:sp>
      <p:sp>
        <p:nvSpPr>
          <p:cNvPr id="30" name="Text 28"/>
          <p:cNvSpPr/>
          <p:nvPr/>
        </p:nvSpPr>
        <p:spPr>
          <a:xfrm>
            <a:off x="9716333" y="457581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43</a:t>
            </a:r>
            <a:endParaRPr lang="en-US" sz="1800" dirty="0"/>
          </a:p>
        </p:txBody>
      </p:sp>
      <p:sp>
        <p:nvSpPr>
          <p:cNvPr id="31" name="Shape 29"/>
          <p:cNvSpPr/>
          <p:nvPr/>
        </p:nvSpPr>
        <p:spPr>
          <a:xfrm>
            <a:off x="807720" y="5063490"/>
            <a:ext cx="13013650" cy="632460"/>
          </a:xfrm>
          <a:prstGeom prst="rect">
            <a:avLst/>
          </a:prstGeom>
          <a:solidFill>
            <a:srgbClr val="000000">
              <a:alpha val="4000"/>
            </a:srgbClr>
          </a:solidFill>
          <a:ln/>
        </p:spPr>
      </p:sp>
      <p:sp>
        <p:nvSpPr>
          <p:cNvPr id="32" name="Text 30"/>
          <p:cNvSpPr/>
          <p:nvPr/>
        </p:nvSpPr>
        <p:spPr>
          <a:xfrm>
            <a:off x="1037630" y="520827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Mustafa Abdallah</a:t>
            </a:r>
            <a:endParaRPr lang="en-US" sz="1800" dirty="0"/>
          </a:p>
        </p:txBody>
      </p:sp>
      <p:sp>
        <p:nvSpPr>
          <p:cNvPr id="33" name="Text 31"/>
          <p:cNvSpPr/>
          <p:nvPr/>
        </p:nvSpPr>
        <p:spPr>
          <a:xfrm>
            <a:off x="5378887" y="520827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8</a:t>
            </a:r>
            <a:endParaRPr lang="en-US" sz="1800" dirty="0"/>
          </a:p>
        </p:txBody>
      </p:sp>
      <p:sp>
        <p:nvSpPr>
          <p:cNvPr id="34" name="Text 32"/>
          <p:cNvSpPr/>
          <p:nvPr/>
        </p:nvSpPr>
        <p:spPr>
          <a:xfrm>
            <a:off x="9716333" y="520827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60</a:t>
            </a:r>
            <a:endParaRPr lang="en-US" sz="1800" dirty="0"/>
          </a:p>
        </p:txBody>
      </p:sp>
      <p:sp>
        <p:nvSpPr>
          <p:cNvPr id="35" name="Shape 33"/>
          <p:cNvSpPr/>
          <p:nvPr/>
        </p:nvSpPr>
        <p:spPr>
          <a:xfrm>
            <a:off x="807720" y="5695950"/>
            <a:ext cx="13013650" cy="632460"/>
          </a:xfrm>
          <a:prstGeom prst="rect">
            <a:avLst/>
          </a:prstGeom>
          <a:solidFill>
            <a:srgbClr val="FFFFFF">
              <a:alpha val="4000"/>
            </a:srgbClr>
          </a:solidFill>
          <a:ln/>
        </p:spPr>
      </p:sp>
      <p:sp>
        <p:nvSpPr>
          <p:cNvPr id="36" name="Text 34"/>
          <p:cNvSpPr/>
          <p:nvPr/>
        </p:nvSpPr>
        <p:spPr>
          <a:xfrm>
            <a:off x="1037630" y="584073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Farhan Ullah</a:t>
            </a:r>
            <a:endParaRPr lang="en-US" sz="1800" dirty="0"/>
          </a:p>
        </p:txBody>
      </p:sp>
      <p:sp>
        <p:nvSpPr>
          <p:cNvPr id="37" name="Text 35"/>
          <p:cNvSpPr/>
          <p:nvPr/>
        </p:nvSpPr>
        <p:spPr>
          <a:xfrm>
            <a:off x="5378887" y="584073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7</a:t>
            </a:r>
            <a:endParaRPr lang="en-US" sz="1800" dirty="0"/>
          </a:p>
        </p:txBody>
      </p:sp>
      <p:sp>
        <p:nvSpPr>
          <p:cNvPr id="38" name="Text 36"/>
          <p:cNvSpPr/>
          <p:nvPr/>
        </p:nvSpPr>
        <p:spPr>
          <a:xfrm>
            <a:off x="9716333" y="584073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104</a:t>
            </a:r>
            <a:endParaRPr lang="en-US" sz="1800" dirty="0"/>
          </a:p>
        </p:txBody>
      </p:sp>
      <p:sp>
        <p:nvSpPr>
          <p:cNvPr id="39" name="Shape 37"/>
          <p:cNvSpPr/>
          <p:nvPr/>
        </p:nvSpPr>
        <p:spPr>
          <a:xfrm>
            <a:off x="807720" y="6328410"/>
            <a:ext cx="13013650" cy="632460"/>
          </a:xfrm>
          <a:prstGeom prst="rect">
            <a:avLst/>
          </a:prstGeom>
          <a:solidFill>
            <a:srgbClr val="000000">
              <a:alpha val="4000"/>
            </a:srgbClr>
          </a:solidFill>
          <a:ln/>
        </p:spPr>
      </p:sp>
      <p:sp>
        <p:nvSpPr>
          <p:cNvPr id="40" name="Text 38"/>
          <p:cNvSpPr/>
          <p:nvPr/>
        </p:nvSpPr>
        <p:spPr>
          <a:xfrm>
            <a:off x="1037630" y="647319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Antonio Pescape</a:t>
            </a:r>
            <a:endParaRPr lang="en-US" sz="1800" dirty="0"/>
          </a:p>
        </p:txBody>
      </p:sp>
      <p:sp>
        <p:nvSpPr>
          <p:cNvPr id="41" name="Text 39"/>
          <p:cNvSpPr/>
          <p:nvPr/>
        </p:nvSpPr>
        <p:spPr>
          <a:xfrm>
            <a:off x="5378887" y="647319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6</a:t>
            </a:r>
            <a:endParaRPr lang="en-US" sz="1800" dirty="0"/>
          </a:p>
        </p:txBody>
      </p:sp>
      <p:sp>
        <p:nvSpPr>
          <p:cNvPr id="42" name="Text 40"/>
          <p:cNvSpPr/>
          <p:nvPr/>
        </p:nvSpPr>
        <p:spPr>
          <a:xfrm>
            <a:off x="9716333" y="647319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36</a:t>
            </a:r>
            <a:endParaRPr lang="en-US" sz="1800" dirty="0"/>
          </a:p>
        </p:txBody>
      </p:sp>
      <p:sp>
        <p:nvSpPr>
          <p:cNvPr id="43" name="Shape 41"/>
          <p:cNvSpPr/>
          <p:nvPr/>
        </p:nvSpPr>
        <p:spPr>
          <a:xfrm>
            <a:off x="807720" y="6960870"/>
            <a:ext cx="13013650" cy="632460"/>
          </a:xfrm>
          <a:prstGeom prst="rect">
            <a:avLst/>
          </a:prstGeom>
          <a:solidFill>
            <a:srgbClr val="FFFFFF">
              <a:alpha val="4000"/>
            </a:srgbClr>
          </a:solidFill>
          <a:ln/>
        </p:spPr>
      </p:sp>
      <p:sp>
        <p:nvSpPr>
          <p:cNvPr id="44" name="Text 42"/>
          <p:cNvSpPr/>
          <p:nvPr/>
        </p:nvSpPr>
        <p:spPr>
          <a:xfrm>
            <a:off x="1037630" y="710565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Giuseppina Andresini</a:t>
            </a:r>
            <a:endParaRPr lang="en-US" sz="1800" dirty="0"/>
          </a:p>
        </p:txBody>
      </p:sp>
      <p:sp>
        <p:nvSpPr>
          <p:cNvPr id="45" name="Text 43"/>
          <p:cNvSpPr/>
          <p:nvPr/>
        </p:nvSpPr>
        <p:spPr>
          <a:xfrm>
            <a:off x="5378887" y="7105650"/>
            <a:ext cx="387262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6</a:t>
            </a:r>
            <a:endParaRPr lang="en-US" sz="1800" dirty="0"/>
          </a:p>
        </p:txBody>
      </p:sp>
      <p:sp>
        <p:nvSpPr>
          <p:cNvPr id="46" name="Text 44"/>
          <p:cNvSpPr/>
          <p:nvPr/>
        </p:nvSpPr>
        <p:spPr>
          <a:xfrm>
            <a:off x="9716333" y="7105650"/>
            <a:ext cx="3876437" cy="342900"/>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65</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63798" y="2195632"/>
            <a:ext cx="5784294" cy="3838337"/>
          </a:xfrm>
          <a:prstGeom prst="rect">
            <a:avLst/>
          </a:prstGeom>
        </p:spPr>
      </p:pic>
      <p:sp>
        <p:nvSpPr>
          <p:cNvPr id="3" name="Text 0"/>
          <p:cNvSpPr/>
          <p:nvPr/>
        </p:nvSpPr>
        <p:spPr>
          <a:xfrm>
            <a:off x="7623929" y="2164794"/>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Grafiksel Yorumlar</a:t>
            </a:r>
            <a:endParaRPr lang="en-US" sz="2200" dirty="0"/>
          </a:p>
        </p:txBody>
      </p:sp>
      <p:sp>
        <p:nvSpPr>
          <p:cNvPr id="4" name="Text 1"/>
          <p:cNvSpPr/>
          <p:nvPr/>
        </p:nvSpPr>
        <p:spPr>
          <a:xfrm>
            <a:off x="7623929" y="2762250"/>
            <a:ext cx="6150293" cy="1110496"/>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Merkezdeki düğümler: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Ağdaki bilgi akışında merkezi bir konuma sahip olup, daha fazla bağlantı içermektedir.</a:t>
            </a:r>
            <a:endParaRPr lang="en-US" sz="1900" dirty="0"/>
          </a:p>
        </p:txBody>
      </p:sp>
      <p:sp>
        <p:nvSpPr>
          <p:cNvPr id="5" name="Text 2"/>
          <p:cNvSpPr/>
          <p:nvPr/>
        </p:nvSpPr>
        <p:spPr>
          <a:xfrm>
            <a:off x="7623929" y="3959066"/>
            <a:ext cx="6150293" cy="1110496"/>
          </a:xfrm>
          <a:prstGeom prst="rect">
            <a:avLst/>
          </a:prstGeom>
          <a:noFill/>
          <a:ln/>
        </p:spPr>
        <p:txBody>
          <a:bodyPr wrap="square" lIns="0" tIns="0" rIns="0" bIns="0" rtlCol="0" anchor="t"/>
          <a:lstStyle/>
          <a:p>
            <a:pPr algn="l" marL="342900" indent="-342900">
              <a:lnSpc>
                <a:spcPts val="2900"/>
              </a:lnSpc>
              <a:buSzPct val="100000"/>
              <a:buChar char="•"/>
            </a:pPr>
            <a:r>
              <a:rPr lang="en-US" sz="1900" b="1" dirty="0">
                <a:solidFill>
                  <a:srgbClr val="3D3838"/>
                </a:solidFill>
                <a:latin typeface="Source Sans Pro" pitchFamily="34" charset="0"/>
                <a:ea typeface="Source Sans Pro" pitchFamily="34" charset="-122"/>
                <a:cs typeface="Source Sans Pro" pitchFamily="34" charset="-120"/>
              </a:rPr>
              <a:t>2023 sonrası aktif yazarlar:</a:t>
            </a:r>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 Mustafa Abdallah, Danish Javeed, Prabhat Kumar gibi isimler, sarıdan açık yeşil tonlara kadar olan renklerle temsil edilmiştir.</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02838" y="973574"/>
            <a:ext cx="8020645" cy="521256"/>
          </a:xfrm>
          <a:prstGeom prst="rect">
            <a:avLst/>
          </a:prstGeom>
          <a:noFill/>
          <a:ln/>
        </p:spPr>
        <p:txBody>
          <a:bodyPr wrap="none" lIns="0" tIns="0" rIns="0" bIns="0" rtlCol="0" anchor="t"/>
          <a:lstStyle/>
          <a:p>
            <a:pPr algn="l" indent="0" marL="0">
              <a:lnSpc>
                <a:spcPts val="4100"/>
              </a:lnSpc>
              <a:buNone/>
            </a:pPr>
            <a:r>
              <a:rPr lang="en-US" sz="3250" b="1" dirty="0">
                <a:solidFill>
                  <a:srgbClr val="000000"/>
                </a:solidFill>
                <a:latin typeface="Montserrat Bold" pitchFamily="34" charset="0"/>
                <a:ea typeface="Montserrat Bold" pitchFamily="34" charset="-122"/>
                <a:cs typeface="Montserrat Bold" pitchFamily="34" charset="-120"/>
              </a:rPr>
              <a:t>Kurumlar Arası Ortak Yazarlık Analizi</a:t>
            </a:r>
            <a:endParaRPr lang="en-US" sz="3250" dirty="0"/>
          </a:p>
        </p:txBody>
      </p:sp>
      <p:sp>
        <p:nvSpPr>
          <p:cNvPr id="3" name="Text 1"/>
          <p:cNvSpPr/>
          <p:nvPr/>
        </p:nvSpPr>
        <p:spPr>
          <a:xfrm>
            <a:off x="802838" y="1982153"/>
            <a:ext cx="2606873" cy="325874"/>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Kurum Sayısı</a:t>
            </a:r>
            <a:endParaRPr lang="en-US" sz="2050" dirty="0"/>
          </a:p>
        </p:txBody>
      </p:sp>
      <p:sp>
        <p:nvSpPr>
          <p:cNvPr id="4" name="Text 2"/>
          <p:cNvSpPr/>
          <p:nvPr/>
        </p:nvSpPr>
        <p:spPr>
          <a:xfrm>
            <a:off x="802838" y="2537341"/>
            <a:ext cx="6232565" cy="344091"/>
          </a:xfrm>
          <a:prstGeom prst="rect">
            <a:avLst/>
          </a:prstGeom>
          <a:noFill/>
          <a:ln/>
        </p:spPr>
        <p:txBody>
          <a:bodyPr wrap="non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Toplam 1.320 kurumdan 220'si analiz edilmiştir.</a:t>
            </a:r>
            <a:endParaRPr lang="en-US" sz="1800" dirty="0"/>
          </a:p>
        </p:txBody>
      </p:sp>
      <p:sp>
        <p:nvSpPr>
          <p:cNvPr id="5" name="Text 3"/>
          <p:cNvSpPr/>
          <p:nvPr/>
        </p:nvSpPr>
        <p:spPr>
          <a:xfrm>
            <a:off x="802838" y="3110746"/>
            <a:ext cx="2773085" cy="325874"/>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Öne Çıkan Kurumlar</a:t>
            </a:r>
            <a:endParaRPr lang="en-US" sz="2050" dirty="0"/>
          </a:p>
        </p:txBody>
      </p:sp>
      <p:sp>
        <p:nvSpPr>
          <p:cNvPr id="6" name="Text 4"/>
          <p:cNvSpPr/>
          <p:nvPr/>
        </p:nvSpPr>
        <p:spPr>
          <a:xfrm>
            <a:off x="802838" y="3665934"/>
            <a:ext cx="6232565" cy="688181"/>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King Saud University</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19 yayın – 372 atıf, ağın merkezi ve en üretken kurum.</a:t>
            </a:r>
            <a:endParaRPr lang="en-US" sz="1800" dirty="0"/>
          </a:p>
        </p:txBody>
      </p:sp>
      <p:sp>
        <p:nvSpPr>
          <p:cNvPr id="7" name="Text 5"/>
          <p:cNvSpPr/>
          <p:nvPr/>
        </p:nvSpPr>
        <p:spPr>
          <a:xfrm>
            <a:off x="802838" y="4434364"/>
            <a:ext cx="6232565" cy="688181"/>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Bydgoszcz University of Science and Technology</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15 yayın – ancak sadece 29 atıf (düşük etki).</a:t>
            </a:r>
            <a:endParaRPr lang="en-US" sz="1800" dirty="0"/>
          </a:p>
        </p:txBody>
      </p:sp>
      <p:sp>
        <p:nvSpPr>
          <p:cNvPr id="8" name="Text 6"/>
          <p:cNvSpPr/>
          <p:nvPr/>
        </p:nvSpPr>
        <p:spPr>
          <a:xfrm>
            <a:off x="802838" y="5202793"/>
            <a:ext cx="6232565" cy="688181"/>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Medical University of Graz</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4 yayın – 542 atıf ile en yüksek bilimsel etki.</a:t>
            </a:r>
            <a:endParaRPr lang="en-US" sz="1800" dirty="0"/>
          </a:p>
        </p:txBody>
      </p:sp>
      <p:sp>
        <p:nvSpPr>
          <p:cNvPr id="9" name="Text 7"/>
          <p:cNvSpPr/>
          <p:nvPr/>
        </p:nvSpPr>
        <p:spPr>
          <a:xfrm>
            <a:off x="802838" y="5971223"/>
            <a:ext cx="6232565" cy="688181"/>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Sejong Univ. &amp; FPT Univ.</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2 yayınla sırasıyla 348 ve 345 atıf – nitelikli katkılar.</a:t>
            </a:r>
            <a:endParaRPr lang="en-US" sz="1800" dirty="0"/>
          </a:p>
        </p:txBody>
      </p:sp>
      <p:sp>
        <p:nvSpPr>
          <p:cNvPr id="10" name="Text 8"/>
          <p:cNvSpPr/>
          <p:nvPr/>
        </p:nvSpPr>
        <p:spPr>
          <a:xfrm>
            <a:off x="7602617" y="1982153"/>
            <a:ext cx="2606873" cy="325874"/>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En Güçlü İşbirliği</a:t>
            </a:r>
            <a:endParaRPr lang="en-US" sz="2050" dirty="0"/>
          </a:p>
        </p:txBody>
      </p:sp>
      <p:sp>
        <p:nvSpPr>
          <p:cNvPr id="11" name="Text 9"/>
          <p:cNvSpPr/>
          <p:nvPr/>
        </p:nvSpPr>
        <p:spPr>
          <a:xfrm>
            <a:off x="7602617" y="2537341"/>
            <a:ext cx="6232565" cy="344091"/>
          </a:xfrm>
          <a:prstGeom prst="rect">
            <a:avLst/>
          </a:prstGeom>
          <a:noFill/>
          <a:ln/>
        </p:spPr>
        <p:txBody>
          <a:bodyPr wrap="none" lIns="0" tIns="0" rIns="0" bIns="0" rtlCol="0" anchor="t"/>
          <a:lstStyle/>
          <a:p>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Grafiksel Yorumlar:</a:t>
            </a:r>
            <a:endParaRPr lang="en-US" sz="1800" dirty="0"/>
          </a:p>
        </p:txBody>
      </p:sp>
      <p:sp>
        <p:nvSpPr>
          <p:cNvPr id="12" name="Text 10"/>
          <p:cNvSpPr/>
          <p:nvPr/>
        </p:nvSpPr>
        <p:spPr>
          <a:xfrm>
            <a:off x="7602617" y="3087886"/>
            <a:ext cx="6232565" cy="1376363"/>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King Saud University</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Gachon Univ. (bağlantı gücü 3) ve Northwestern Polytechnical Univ. (bağlantı gücü 2) ile iş birlikleri sayesinde </a:t>
            </a:r>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ağın merkezi kurumlarından biri</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olmuştur.</a:t>
            </a:r>
            <a:endParaRPr lang="en-US" sz="1800" dirty="0"/>
          </a:p>
        </p:txBody>
      </p:sp>
      <p:sp>
        <p:nvSpPr>
          <p:cNvPr id="13" name="Text 11"/>
          <p:cNvSpPr/>
          <p:nvPr/>
        </p:nvSpPr>
        <p:spPr>
          <a:xfrm>
            <a:off x="7602617" y="4544497"/>
            <a:ext cx="6232565" cy="688181"/>
          </a:xfrm>
          <a:prstGeom prst="rect">
            <a:avLst/>
          </a:prstGeom>
          <a:noFill/>
          <a:ln/>
        </p:spPr>
        <p:txBody>
          <a:bodyPr wrap="square" lIns="0" tIns="0" rIns="0" bIns="0" rtlCol="0" anchor="t"/>
          <a:lstStyle/>
          <a:p>
            <a:pPr algn="l" marL="342900" indent="-342900">
              <a:lnSpc>
                <a:spcPts val="2700"/>
              </a:lnSpc>
              <a:buSzPct val="100000"/>
              <a:buChar char="•"/>
            </a:pPr>
            <a:r>
              <a:rPr lang="en-US" sz="1800" b="1" dirty="0">
                <a:solidFill>
                  <a:srgbClr val="3D3838"/>
                </a:solidFill>
                <a:latin typeface="Source Sans Pro" pitchFamily="34" charset="0"/>
                <a:ea typeface="Source Sans Pro" pitchFamily="34" charset="-122"/>
                <a:cs typeface="Source Sans Pro" pitchFamily="34" charset="-120"/>
              </a:rPr>
              <a:t>University of Warsaw </a:t>
            </a:r>
            <a:pPr algn="l" indent="0" marL="0">
              <a:lnSpc>
                <a:spcPts val="2700"/>
              </a:lnSpc>
              <a:buNone/>
            </a:pPr>
            <a:r>
              <a:rPr lang="en-US" sz="1800" dirty="0">
                <a:solidFill>
                  <a:srgbClr val="000000"/>
                </a:solidFill>
                <a:latin typeface="Source Sans Pro" pitchFamily="34" charset="0"/>
                <a:ea typeface="Source Sans Pro" pitchFamily="34" charset="-122"/>
                <a:cs typeface="Source Sans Pro" pitchFamily="34" charset="-120"/>
              </a:rPr>
              <a:t>↔</a:t>
            </a:r>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 Bydgoszcz University</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arasındaki bağlantı gücü 7 ile en güçlü kurumsal bağlardan biridir.</a:t>
            </a:r>
            <a:endParaRPr lang="en-US" sz="1800" dirty="0"/>
          </a:p>
        </p:txBody>
      </p:sp>
      <p:sp>
        <p:nvSpPr>
          <p:cNvPr id="14" name="Text 12"/>
          <p:cNvSpPr/>
          <p:nvPr/>
        </p:nvSpPr>
        <p:spPr>
          <a:xfrm>
            <a:off x="7602617" y="5461992"/>
            <a:ext cx="2606873" cy="325874"/>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Ağ Yorumları</a:t>
            </a:r>
            <a:endParaRPr lang="en-US" sz="2050" dirty="0"/>
          </a:p>
        </p:txBody>
      </p:sp>
      <p:sp>
        <p:nvSpPr>
          <p:cNvPr id="15" name="Text 13"/>
          <p:cNvSpPr/>
          <p:nvPr/>
        </p:nvSpPr>
        <p:spPr>
          <a:xfrm>
            <a:off x="7602617" y="6017181"/>
            <a:ext cx="6232565" cy="1032272"/>
          </a:xfrm>
          <a:prstGeom prst="rect">
            <a:avLst/>
          </a:prstGeom>
          <a:noFill/>
          <a:ln/>
        </p:spPr>
        <p:txBody>
          <a:bodyPr wrap="square" lIns="0" tIns="0" rIns="0" bIns="0" rtlCol="0" anchor="t"/>
          <a:lstStyle/>
          <a:p>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Kurumlar arası iş birliği, XAI ve siber güvenlik araştırmalarının hem </a:t>
            </a:r>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küresel ölçekte yaygın</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olduğunu hem de bazı kurumların </a:t>
            </a:r>
            <a:pPr algn="l" indent="0" marL="0">
              <a:lnSpc>
                <a:spcPts val="2700"/>
              </a:lnSpc>
              <a:buNone/>
            </a:pPr>
            <a:r>
              <a:rPr lang="en-US" sz="1800" b="1" dirty="0">
                <a:solidFill>
                  <a:srgbClr val="3D3838"/>
                </a:solidFill>
                <a:latin typeface="Source Sans Pro" pitchFamily="34" charset="0"/>
                <a:ea typeface="Source Sans Pro" pitchFamily="34" charset="-122"/>
                <a:cs typeface="Source Sans Pro" pitchFamily="34" charset="-120"/>
              </a:rPr>
              <a:t>nitelikli az yayınla yüksek etki</a:t>
            </a:r>
            <a:pPr algn="l" indent="0" marL="0">
              <a:lnSpc>
                <a:spcPts val="2700"/>
              </a:lnSpc>
              <a:buNone/>
            </a:pPr>
            <a:r>
              <a:rPr lang="en-US" sz="1800" dirty="0">
                <a:solidFill>
                  <a:srgbClr val="3D3838"/>
                </a:solidFill>
                <a:latin typeface="Source Sans Pro" pitchFamily="34" charset="0"/>
                <a:ea typeface="Source Sans Pro" pitchFamily="34" charset="-122"/>
                <a:cs typeface="Source Sans Pro" pitchFamily="34" charset="-120"/>
              </a:rPr>
              <a:t> sağlayabildiğini göstermektedir.</a:t>
            </a:r>
            <a:endParaRPr lang="en-US" sz="1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0920" y="720447"/>
            <a:ext cx="13248561"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Kurumlar Arası Ortak Yazarlık Analizine Göre En Fazla Yayın Yapan İlk 10 Kurum</a:t>
            </a:r>
            <a:endParaRPr lang="en-US" sz="1550" dirty="0"/>
          </a:p>
        </p:txBody>
      </p:sp>
      <p:sp>
        <p:nvSpPr>
          <p:cNvPr id="3" name="Shape 1"/>
          <p:cNvSpPr/>
          <p:nvPr/>
        </p:nvSpPr>
        <p:spPr>
          <a:xfrm>
            <a:off x="690920" y="1238607"/>
            <a:ext cx="13248561" cy="6458188"/>
          </a:xfrm>
          <a:prstGeom prst="roundRect">
            <a:avLst>
              <a:gd name="adj" fmla="val 459"/>
            </a:avLst>
          </a:prstGeom>
          <a:noFill/>
          <a:ln w="7620">
            <a:solidFill>
              <a:srgbClr val="000000">
                <a:alpha val="8000"/>
              </a:srgbClr>
            </a:solidFill>
            <a:prstDash val="solid"/>
          </a:ln>
        </p:spPr>
      </p:sp>
      <p:sp>
        <p:nvSpPr>
          <p:cNvPr id="4" name="Shape 2"/>
          <p:cNvSpPr/>
          <p:nvPr/>
        </p:nvSpPr>
        <p:spPr>
          <a:xfrm>
            <a:off x="698540" y="1246227"/>
            <a:ext cx="13231892" cy="548045"/>
          </a:xfrm>
          <a:prstGeom prst="rect">
            <a:avLst/>
          </a:prstGeom>
          <a:solidFill>
            <a:srgbClr val="FFFFFF">
              <a:alpha val="4000"/>
            </a:srgbClr>
          </a:solidFill>
          <a:ln/>
        </p:spPr>
      </p:sp>
      <p:sp>
        <p:nvSpPr>
          <p:cNvPr id="5" name="Text 3"/>
          <p:cNvSpPr/>
          <p:nvPr/>
        </p:nvSpPr>
        <p:spPr>
          <a:xfrm>
            <a:off x="897612" y="1372195"/>
            <a:ext cx="4011454" cy="296108"/>
          </a:xfrm>
          <a:prstGeom prst="rect">
            <a:avLst/>
          </a:prstGeom>
          <a:noFill/>
          <a:ln/>
        </p:spPr>
        <p:txBody>
          <a:bodyPr wrap="none" lIns="0" tIns="0" rIns="0" bIns="0" rtlCol="0" anchor="t"/>
          <a:lstStyle/>
          <a:p>
            <a:pPr algn="l" indent="0" marL="0">
              <a:lnSpc>
                <a:spcPts val="2300"/>
              </a:lnSpc>
              <a:buNone/>
            </a:pPr>
            <a:r>
              <a:rPr lang="en-US" sz="1550" b="1" dirty="0">
                <a:solidFill>
                  <a:srgbClr val="3D3838"/>
                </a:solidFill>
                <a:latin typeface="Source Sans Pro" pitchFamily="34" charset="0"/>
                <a:ea typeface="Source Sans Pro" pitchFamily="34" charset="-122"/>
                <a:cs typeface="Source Sans Pro" pitchFamily="34" charset="-120"/>
              </a:rPr>
              <a:t>Kurum</a:t>
            </a:r>
            <a:endParaRPr lang="en-US" sz="1550" dirty="0"/>
          </a:p>
        </p:txBody>
      </p:sp>
      <p:sp>
        <p:nvSpPr>
          <p:cNvPr id="6" name="Text 4"/>
          <p:cNvSpPr/>
          <p:nvPr/>
        </p:nvSpPr>
        <p:spPr>
          <a:xfrm>
            <a:off x="5311497" y="1372195"/>
            <a:ext cx="4007644" cy="296108"/>
          </a:xfrm>
          <a:prstGeom prst="rect">
            <a:avLst/>
          </a:prstGeom>
          <a:noFill/>
          <a:ln/>
        </p:spPr>
        <p:txBody>
          <a:bodyPr wrap="none" lIns="0" tIns="0" rIns="0" bIns="0" rtlCol="0" anchor="t"/>
          <a:lstStyle/>
          <a:p>
            <a:pPr algn="l" indent="0" marL="0">
              <a:lnSpc>
                <a:spcPts val="2300"/>
              </a:lnSpc>
              <a:buNone/>
            </a:pPr>
            <a:r>
              <a:rPr lang="en-US" sz="1550" b="1" dirty="0">
                <a:solidFill>
                  <a:srgbClr val="3D3838"/>
                </a:solidFill>
                <a:latin typeface="Source Sans Pro" pitchFamily="34" charset="0"/>
                <a:ea typeface="Source Sans Pro" pitchFamily="34" charset="-122"/>
                <a:cs typeface="Source Sans Pro" pitchFamily="34" charset="-120"/>
              </a:rPr>
              <a:t>Yayın Sayısı</a:t>
            </a:r>
            <a:endParaRPr lang="en-US" sz="1550" dirty="0"/>
          </a:p>
        </p:txBody>
      </p:sp>
      <p:sp>
        <p:nvSpPr>
          <p:cNvPr id="7" name="Text 5"/>
          <p:cNvSpPr/>
          <p:nvPr/>
        </p:nvSpPr>
        <p:spPr>
          <a:xfrm>
            <a:off x="9721572" y="1372195"/>
            <a:ext cx="4011454" cy="296108"/>
          </a:xfrm>
          <a:prstGeom prst="rect">
            <a:avLst/>
          </a:prstGeom>
          <a:noFill/>
          <a:ln/>
        </p:spPr>
        <p:txBody>
          <a:bodyPr wrap="none" lIns="0" tIns="0" rIns="0" bIns="0" rtlCol="0" anchor="t"/>
          <a:lstStyle/>
          <a:p>
            <a:pPr algn="l" indent="0" marL="0">
              <a:lnSpc>
                <a:spcPts val="2300"/>
              </a:lnSpc>
              <a:buNone/>
            </a:pPr>
            <a:r>
              <a:rPr lang="en-US" sz="1550" b="1" dirty="0">
                <a:solidFill>
                  <a:srgbClr val="3D3838"/>
                </a:solidFill>
                <a:latin typeface="Source Sans Pro" pitchFamily="34" charset="0"/>
                <a:ea typeface="Source Sans Pro" pitchFamily="34" charset="-122"/>
                <a:cs typeface="Source Sans Pro" pitchFamily="34" charset="-120"/>
              </a:rPr>
              <a:t>Atıf Sayısı</a:t>
            </a:r>
            <a:endParaRPr lang="en-US" sz="1550" dirty="0"/>
          </a:p>
        </p:txBody>
      </p:sp>
      <p:sp>
        <p:nvSpPr>
          <p:cNvPr id="8" name="Shape 6"/>
          <p:cNvSpPr/>
          <p:nvPr/>
        </p:nvSpPr>
        <p:spPr>
          <a:xfrm>
            <a:off x="698540" y="1794272"/>
            <a:ext cx="13231892" cy="548045"/>
          </a:xfrm>
          <a:prstGeom prst="rect">
            <a:avLst/>
          </a:prstGeom>
          <a:solidFill>
            <a:srgbClr val="000000">
              <a:alpha val="4000"/>
            </a:srgbClr>
          </a:solidFill>
          <a:ln/>
        </p:spPr>
      </p:sp>
      <p:sp>
        <p:nvSpPr>
          <p:cNvPr id="9" name="Text 7"/>
          <p:cNvSpPr/>
          <p:nvPr/>
        </p:nvSpPr>
        <p:spPr>
          <a:xfrm>
            <a:off x="897612" y="1920240"/>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King Saud University</a:t>
            </a:r>
            <a:endParaRPr lang="en-US" sz="1550" dirty="0"/>
          </a:p>
        </p:txBody>
      </p:sp>
      <p:sp>
        <p:nvSpPr>
          <p:cNvPr id="10" name="Text 8"/>
          <p:cNvSpPr/>
          <p:nvPr/>
        </p:nvSpPr>
        <p:spPr>
          <a:xfrm>
            <a:off x="5311497" y="1920240"/>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19</a:t>
            </a:r>
            <a:endParaRPr lang="en-US" sz="1550" dirty="0"/>
          </a:p>
        </p:txBody>
      </p:sp>
      <p:sp>
        <p:nvSpPr>
          <p:cNvPr id="11" name="Text 9"/>
          <p:cNvSpPr/>
          <p:nvPr/>
        </p:nvSpPr>
        <p:spPr>
          <a:xfrm>
            <a:off x="9721572" y="1920240"/>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372</a:t>
            </a:r>
            <a:endParaRPr lang="en-US" sz="1550" dirty="0"/>
          </a:p>
        </p:txBody>
      </p:sp>
      <p:sp>
        <p:nvSpPr>
          <p:cNvPr id="12" name="Shape 10"/>
          <p:cNvSpPr/>
          <p:nvPr/>
        </p:nvSpPr>
        <p:spPr>
          <a:xfrm>
            <a:off x="698540" y="2342317"/>
            <a:ext cx="13231892" cy="962501"/>
          </a:xfrm>
          <a:prstGeom prst="rect">
            <a:avLst/>
          </a:prstGeom>
          <a:solidFill>
            <a:srgbClr val="FFFFFF">
              <a:alpha val="4000"/>
            </a:srgbClr>
          </a:solidFill>
          <a:ln/>
        </p:spPr>
      </p:sp>
      <p:sp>
        <p:nvSpPr>
          <p:cNvPr id="13" name="Text 11"/>
          <p:cNvSpPr/>
          <p:nvPr/>
        </p:nvSpPr>
        <p:spPr>
          <a:xfrm>
            <a:off x="897612" y="246828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Bydgoszcz University of</a:t>
            </a:r>
            <a:endParaRPr lang="en-US" sz="1550" dirty="0"/>
          </a:p>
        </p:txBody>
      </p:sp>
      <p:sp>
        <p:nvSpPr>
          <p:cNvPr id="14" name="Text 12"/>
          <p:cNvSpPr/>
          <p:nvPr/>
        </p:nvSpPr>
        <p:spPr>
          <a:xfrm>
            <a:off x="897612" y="2882741"/>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Science and Technology</a:t>
            </a:r>
            <a:endParaRPr lang="en-US" sz="1550" dirty="0"/>
          </a:p>
        </p:txBody>
      </p:sp>
      <p:sp>
        <p:nvSpPr>
          <p:cNvPr id="15" name="Text 13"/>
          <p:cNvSpPr/>
          <p:nvPr/>
        </p:nvSpPr>
        <p:spPr>
          <a:xfrm>
            <a:off x="5311497" y="2468285"/>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15</a:t>
            </a:r>
            <a:endParaRPr lang="en-US" sz="1550" dirty="0"/>
          </a:p>
        </p:txBody>
      </p:sp>
      <p:sp>
        <p:nvSpPr>
          <p:cNvPr id="16" name="Text 14"/>
          <p:cNvSpPr/>
          <p:nvPr/>
        </p:nvSpPr>
        <p:spPr>
          <a:xfrm>
            <a:off x="9721572" y="246828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29</a:t>
            </a:r>
            <a:endParaRPr lang="en-US" sz="1550" dirty="0"/>
          </a:p>
        </p:txBody>
      </p:sp>
      <p:sp>
        <p:nvSpPr>
          <p:cNvPr id="17" name="Shape 15"/>
          <p:cNvSpPr/>
          <p:nvPr/>
        </p:nvSpPr>
        <p:spPr>
          <a:xfrm>
            <a:off x="698540" y="3304818"/>
            <a:ext cx="13231892" cy="548045"/>
          </a:xfrm>
          <a:prstGeom prst="rect">
            <a:avLst/>
          </a:prstGeom>
          <a:solidFill>
            <a:srgbClr val="000000">
              <a:alpha val="4000"/>
            </a:srgbClr>
          </a:solidFill>
          <a:ln/>
        </p:spPr>
      </p:sp>
      <p:sp>
        <p:nvSpPr>
          <p:cNvPr id="18" name="Text 16"/>
          <p:cNvSpPr/>
          <p:nvPr/>
        </p:nvSpPr>
        <p:spPr>
          <a:xfrm>
            <a:off x="897612" y="3430786"/>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University College Dublin</a:t>
            </a:r>
            <a:endParaRPr lang="en-US" sz="1550" dirty="0"/>
          </a:p>
        </p:txBody>
      </p:sp>
      <p:sp>
        <p:nvSpPr>
          <p:cNvPr id="19" name="Text 17"/>
          <p:cNvSpPr/>
          <p:nvPr/>
        </p:nvSpPr>
        <p:spPr>
          <a:xfrm>
            <a:off x="5311497" y="3430786"/>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11</a:t>
            </a:r>
            <a:endParaRPr lang="en-US" sz="1550" dirty="0"/>
          </a:p>
        </p:txBody>
      </p:sp>
      <p:sp>
        <p:nvSpPr>
          <p:cNvPr id="20" name="Text 18"/>
          <p:cNvSpPr/>
          <p:nvPr/>
        </p:nvSpPr>
        <p:spPr>
          <a:xfrm>
            <a:off x="9721572" y="3430786"/>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145</a:t>
            </a:r>
            <a:endParaRPr lang="en-US" sz="1550" dirty="0"/>
          </a:p>
        </p:txBody>
      </p:sp>
      <p:sp>
        <p:nvSpPr>
          <p:cNvPr id="21" name="Shape 19"/>
          <p:cNvSpPr/>
          <p:nvPr/>
        </p:nvSpPr>
        <p:spPr>
          <a:xfrm>
            <a:off x="698540" y="3852863"/>
            <a:ext cx="13231892" cy="548045"/>
          </a:xfrm>
          <a:prstGeom prst="rect">
            <a:avLst/>
          </a:prstGeom>
          <a:solidFill>
            <a:srgbClr val="FFFFFF">
              <a:alpha val="4000"/>
            </a:srgbClr>
          </a:solidFill>
          <a:ln/>
        </p:spPr>
      </p:sp>
      <p:sp>
        <p:nvSpPr>
          <p:cNvPr id="22" name="Text 20"/>
          <p:cNvSpPr/>
          <p:nvPr/>
        </p:nvSpPr>
        <p:spPr>
          <a:xfrm>
            <a:off x="897612" y="3978831"/>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Northwestern Polytechnical University</a:t>
            </a:r>
            <a:endParaRPr lang="en-US" sz="1550" dirty="0"/>
          </a:p>
        </p:txBody>
      </p:sp>
      <p:sp>
        <p:nvSpPr>
          <p:cNvPr id="23" name="Text 21"/>
          <p:cNvSpPr/>
          <p:nvPr/>
        </p:nvSpPr>
        <p:spPr>
          <a:xfrm>
            <a:off x="5311497" y="3978831"/>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10</a:t>
            </a:r>
            <a:endParaRPr lang="en-US" sz="1550" dirty="0"/>
          </a:p>
        </p:txBody>
      </p:sp>
      <p:sp>
        <p:nvSpPr>
          <p:cNvPr id="24" name="Text 22"/>
          <p:cNvSpPr/>
          <p:nvPr/>
        </p:nvSpPr>
        <p:spPr>
          <a:xfrm>
            <a:off x="9721572" y="3978831"/>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116</a:t>
            </a:r>
            <a:endParaRPr lang="en-US" sz="1550" dirty="0"/>
          </a:p>
        </p:txBody>
      </p:sp>
      <p:sp>
        <p:nvSpPr>
          <p:cNvPr id="25" name="Shape 23"/>
          <p:cNvSpPr/>
          <p:nvPr/>
        </p:nvSpPr>
        <p:spPr>
          <a:xfrm>
            <a:off x="698540" y="4400907"/>
            <a:ext cx="13231892" cy="548045"/>
          </a:xfrm>
          <a:prstGeom prst="rect">
            <a:avLst/>
          </a:prstGeom>
          <a:solidFill>
            <a:srgbClr val="000000">
              <a:alpha val="4000"/>
            </a:srgbClr>
          </a:solidFill>
          <a:ln/>
        </p:spPr>
      </p:sp>
      <p:sp>
        <p:nvSpPr>
          <p:cNvPr id="26" name="Text 24"/>
          <p:cNvSpPr/>
          <p:nvPr/>
        </p:nvSpPr>
        <p:spPr>
          <a:xfrm>
            <a:off x="897612" y="452687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LUT University</a:t>
            </a:r>
            <a:endParaRPr lang="en-US" sz="1550" dirty="0"/>
          </a:p>
        </p:txBody>
      </p:sp>
      <p:sp>
        <p:nvSpPr>
          <p:cNvPr id="27" name="Text 25"/>
          <p:cNvSpPr/>
          <p:nvPr/>
        </p:nvSpPr>
        <p:spPr>
          <a:xfrm>
            <a:off x="5311497" y="4526875"/>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10</a:t>
            </a:r>
            <a:endParaRPr lang="en-US" sz="1550" dirty="0"/>
          </a:p>
        </p:txBody>
      </p:sp>
      <p:sp>
        <p:nvSpPr>
          <p:cNvPr id="28" name="Text 26"/>
          <p:cNvSpPr/>
          <p:nvPr/>
        </p:nvSpPr>
        <p:spPr>
          <a:xfrm>
            <a:off x="9721572" y="452687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52</a:t>
            </a:r>
            <a:endParaRPr lang="en-US" sz="1550" dirty="0"/>
          </a:p>
        </p:txBody>
      </p:sp>
      <p:sp>
        <p:nvSpPr>
          <p:cNvPr id="29" name="Shape 27"/>
          <p:cNvSpPr/>
          <p:nvPr/>
        </p:nvSpPr>
        <p:spPr>
          <a:xfrm>
            <a:off x="698540" y="4948952"/>
            <a:ext cx="13231892" cy="548045"/>
          </a:xfrm>
          <a:prstGeom prst="rect">
            <a:avLst/>
          </a:prstGeom>
          <a:solidFill>
            <a:srgbClr val="FFFFFF">
              <a:alpha val="4000"/>
            </a:srgbClr>
          </a:solidFill>
          <a:ln/>
        </p:spPr>
      </p:sp>
      <p:sp>
        <p:nvSpPr>
          <p:cNvPr id="30" name="Text 28"/>
          <p:cNvSpPr/>
          <p:nvPr/>
        </p:nvSpPr>
        <p:spPr>
          <a:xfrm>
            <a:off x="897612" y="5074920"/>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Lebanese American University</a:t>
            </a:r>
            <a:endParaRPr lang="en-US" sz="1550" dirty="0"/>
          </a:p>
        </p:txBody>
      </p:sp>
      <p:sp>
        <p:nvSpPr>
          <p:cNvPr id="31" name="Text 29"/>
          <p:cNvSpPr/>
          <p:nvPr/>
        </p:nvSpPr>
        <p:spPr>
          <a:xfrm>
            <a:off x="5311497" y="5074920"/>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9</a:t>
            </a:r>
            <a:endParaRPr lang="en-US" sz="1550" dirty="0"/>
          </a:p>
        </p:txBody>
      </p:sp>
      <p:sp>
        <p:nvSpPr>
          <p:cNvPr id="32" name="Text 30"/>
          <p:cNvSpPr/>
          <p:nvPr/>
        </p:nvSpPr>
        <p:spPr>
          <a:xfrm>
            <a:off x="9721572" y="5074920"/>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204</a:t>
            </a:r>
            <a:endParaRPr lang="en-US" sz="1550" dirty="0"/>
          </a:p>
        </p:txBody>
      </p:sp>
      <p:sp>
        <p:nvSpPr>
          <p:cNvPr id="33" name="Shape 31"/>
          <p:cNvSpPr/>
          <p:nvPr/>
        </p:nvSpPr>
        <p:spPr>
          <a:xfrm>
            <a:off x="698540" y="5496997"/>
            <a:ext cx="13231892" cy="548045"/>
          </a:xfrm>
          <a:prstGeom prst="rect">
            <a:avLst/>
          </a:prstGeom>
          <a:solidFill>
            <a:srgbClr val="000000">
              <a:alpha val="4000"/>
            </a:srgbClr>
          </a:solidFill>
          <a:ln/>
        </p:spPr>
      </p:sp>
      <p:sp>
        <p:nvSpPr>
          <p:cNvPr id="34" name="Text 32"/>
          <p:cNvSpPr/>
          <p:nvPr/>
        </p:nvSpPr>
        <p:spPr>
          <a:xfrm>
            <a:off x="897612" y="562296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Gachon University</a:t>
            </a:r>
            <a:endParaRPr lang="en-US" sz="1550" dirty="0"/>
          </a:p>
        </p:txBody>
      </p:sp>
      <p:sp>
        <p:nvSpPr>
          <p:cNvPr id="35" name="Text 33"/>
          <p:cNvSpPr/>
          <p:nvPr/>
        </p:nvSpPr>
        <p:spPr>
          <a:xfrm>
            <a:off x="5311497" y="5622965"/>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9</a:t>
            </a:r>
            <a:endParaRPr lang="en-US" sz="1550" dirty="0"/>
          </a:p>
        </p:txBody>
      </p:sp>
      <p:sp>
        <p:nvSpPr>
          <p:cNvPr id="36" name="Text 34"/>
          <p:cNvSpPr/>
          <p:nvPr/>
        </p:nvSpPr>
        <p:spPr>
          <a:xfrm>
            <a:off x="9721572" y="5622965"/>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23</a:t>
            </a:r>
            <a:endParaRPr lang="en-US" sz="1550" dirty="0"/>
          </a:p>
        </p:txBody>
      </p:sp>
      <p:sp>
        <p:nvSpPr>
          <p:cNvPr id="37" name="Shape 35"/>
          <p:cNvSpPr/>
          <p:nvPr/>
        </p:nvSpPr>
        <p:spPr>
          <a:xfrm>
            <a:off x="698540" y="6045041"/>
            <a:ext cx="13231892" cy="548045"/>
          </a:xfrm>
          <a:prstGeom prst="rect">
            <a:avLst/>
          </a:prstGeom>
          <a:solidFill>
            <a:srgbClr val="FFFFFF">
              <a:alpha val="4000"/>
            </a:srgbClr>
          </a:solidFill>
          <a:ln/>
        </p:spPr>
      </p:sp>
      <p:sp>
        <p:nvSpPr>
          <p:cNvPr id="38" name="Text 36"/>
          <p:cNvSpPr/>
          <p:nvPr/>
        </p:nvSpPr>
        <p:spPr>
          <a:xfrm>
            <a:off x="897612" y="6171009"/>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Khalifa University</a:t>
            </a:r>
            <a:endParaRPr lang="en-US" sz="1550" dirty="0"/>
          </a:p>
        </p:txBody>
      </p:sp>
      <p:sp>
        <p:nvSpPr>
          <p:cNvPr id="39" name="Text 37"/>
          <p:cNvSpPr/>
          <p:nvPr/>
        </p:nvSpPr>
        <p:spPr>
          <a:xfrm>
            <a:off x="5311497" y="6171009"/>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9</a:t>
            </a:r>
            <a:endParaRPr lang="en-US" sz="1550" dirty="0"/>
          </a:p>
        </p:txBody>
      </p:sp>
      <p:sp>
        <p:nvSpPr>
          <p:cNvPr id="40" name="Text 38"/>
          <p:cNvSpPr/>
          <p:nvPr/>
        </p:nvSpPr>
        <p:spPr>
          <a:xfrm>
            <a:off x="9721572" y="6171009"/>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211</a:t>
            </a:r>
            <a:endParaRPr lang="en-US" sz="1550" dirty="0"/>
          </a:p>
        </p:txBody>
      </p:sp>
      <p:sp>
        <p:nvSpPr>
          <p:cNvPr id="41" name="Shape 39"/>
          <p:cNvSpPr/>
          <p:nvPr/>
        </p:nvSpPr>
        <p:spPr>
          <a:xfrm>
            <a:off x="698540" y="6593086"/>
            <a:ext cx="13231892" cy="548045"/>
          </a:xfrm>
          <a:prstGeom prst="rect">
            <a:avLst/>
          </a:prstGeom>
          <a:solidFill>
            <a:srgbClr val="000000">
              <a:alpha val="4000"/>
            </a:srgbClr>
          </a:solidFill>
          <a:ln/>
        </p:spPr>
      </p:sp>
      <p:sp>
        <p:nvSpPr>
          <p:cNvPr id="42" name="Text 40"/>
          <p:cNvSpPr/>
          <p:nvPr/>
        </p:nvSpPr>
        <p:spPr>
          <a:xfrm>
            <a:off x="897612" y="6719054"/>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University of Warsaw</a:t>
            </a:r>
            <a:endParaRPr lang="en-US" sz="1550" dirty="0"/>
          </a:p>
        </p:txBody>
      </p:sp>
      <p:sp>
        <p:nvSpPr>
          <p:cNvPr id="43" name="Text 41"/>
          <p:cNvSpPr/>
          <p:nvPr/>
        </p:nvSpPr>
        <p:spPr>
          <a:xfrm>
            <a:off x="5311497" y="6719054"/>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9</a:t>
            </a:r>
            <a:endParaRPr lang="en-US" sz="1550" dirty="0"/>
          </a:p>
        </p:txBody>
      </p:sp>
      <p:sp>
        <p:nvSpPr>
          <p:cNvPr id="44" name="Text 42"/>
          <p:cNvSpPr/>
          <p:nvPr/>
        </p:nvSpPr>
        <p:spPr>
          <a:xfrm>
            <a:off x="9721572" y="6719054"/>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57</a:t>
            </a:r>
            <a:endParaRPr lang="en-US" sz="1550" dirty="0"/>
          </a:p>
        </p:txBody>
      </p:sp>
      <p:sp>
        <p:nvSpPr>
          <p:cNvPr id="45" name="Shape 43"/>
          <p:cNvSpPr/>
          <p:nvPr/>
        </p:nvSpPr>
        <p:spPr>
          <a:xfrm>
            <a:off x="698540" y="7141131"/>
            <a:ext cx="13231892" cy="548045"/>
          </a:xfrm>
          <a:prstGeom prst="rect">
            <a:avLst/>
          </a:prstGeom>
          <a:solidFill>
            <a:srgbClr val="FFFFFF">
              <a:alpha val="4000"/>
            </a:srgbClr>
          </a:solidFill>
          <a:ln/>
        </p:spPr>
      </p:sp>
      <p:sp>
        <p:nvSpPr>
          <p:cNvPr id="46" name="Text 44"/>
          <p:cNvSpPr/>
          <p:nvPr/>
        </p:nvSpPr>
        <p:spPr>
          <a:xfrm>
            <a:off x="897612" y="7267099"/>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Chinese Academy of Sciences</a:t>
            </a:r>
            <a:endParaRPr lang="en-US" sz="1550" dirty="0"/>
          </a:p>
        </p:txBody>
      </p:sp>
      <p:sp>
        <p:nvSpPr>
          <p:cNvPr id="47" name="Text 45"/>
          <p:cNvSpPr/>
          <p:nvPr/>
        </p:nvSpPr>
        <p:spPr>
          <a:xfrm>
            <a:off x="5311497" y="7267099"/>
            <a:ext cx="400764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9</a:t>
            </a:r>
            <a:endParaRPr lang="en-US" sz="1550" dirty="0"/>
          </a:p>
        </p:txBody>
      </p:sp>
      <p:sp>
        <p:nvSpPr>
          <p:cNvPr id="48" name="Text 46"/>
          <p:cNvSpPr/>
          <p:nvPr/>
        </p:nvSpPr>
        <p:spPr>
          <a:xfrm>
            <a:off x="9721572" y="7267099"/>
            <a:ext cx="4011454" cy="296108"/>
          </a:xfrm>
          <a:prstGeom prst="rect">
            <a:avLst/>
          </a:prstGeom>
          <a:noFill/>
          <a:ln/>
        </p:spPr>
        <p:txBody>
          <a:bodyPr wrap="none" lIns="0" tIns="0" rIns="0" bIns="0" rtlCol="0" anchor="t"/>
          <a:lstStyle/>
          <a:p>
            <a:pPr algn="l" indent="0" marL="0">
              <a:lnSpc>
                <a:spcPts val="2300"/>
              </a:lnSpc>
              <a:buNone/>
            </a:pPr>
            <a:r>
              <a:rPr lang="en-US" sz="1550" dirty="0">
                <a:solidFill>
                  <a:srgbClr val="3D3838"/>
                </a:solidFill>
                <a:latin typeface="Source Sans Pro" pitchFamily="34" charset="0"/>
                <a:ea typeface="Source Sans Pro" pitchFamily="34" charset="-122"/>
                <a:cs typeface="Source Sans Pro" pitchFamily="34" charset="-120"/>
              </a:rPr>
              <a:t>277</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2025-05-29T11:15:09Z</dcterms:created>
  <dcterms:modified xsi:type="dcterms:W3CDTF">2025-05-29T11:15:09Z</dcterms:modified>
</cp:coreProperties>
</file>